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7" r:id="rId2"/>
    <p:sldId id="262" r:id="rId3"/>
    <p:sldId id="269" r:id="rId4"/>
    <p:sldId id="258" r:id="rId5"/>
    <p:sldId id="261" r:id="rId6"/>
    <p:sldId id="283" r:id="rId7"/>
    <p:sldId id="263" r:id="rId8"/>
    <p:sldId id="290" r:id="rId9"/>
    <p:sldId id="288" r:id="rId10"/>
    <p:sldId id="268" r:id="rId11"/>
    <p:sldId id="259" r:id="rId12"/>
    <p:sldId id="271" r:id="rId13"/>
    <p:sldId id="272" r:id="rId14"/>
    <p:sldId id="273" r:id="rId15"/>
    <p:sldId id="278" r:id="rId16"/>
    <p:sldId id="276" r:id="rId17"/>
    <p:sldId id="274" r:id="rId18"/>
    <p:sldId id="266" r:id="rId19"/>
    <p:sldId id="286" r:id="rId20"/>
    <p:sldId id="267" r:id="rId21"/>
    <p:sldId id="275" r:id="rId22"/>
    <p:sldId id="270" r:id="rId23"/>
    <p:sldId id="277" r:id="rId24"/>
    <p:sldId id="284" r:id="rId25"/>
    <p:sldId id="289" r:id="rId26"/>
    <p:sldId id="280" r:id="rId27"/>
    <p:sldId id="287" r:id="rId28"/>
    <p:sldId id="281" r:id="rId29"/>
    <p:sldId id="282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par défaut" id="{CAF8B37C-3151-470E-9564-CDBB30F60CD9}">
          <p14:sldIdLst>
            <p14:sldId id="257"/>
            <p14:sldId id="262"/>
            <p14:sldId id="269"/>
            <p14:sldId id="258"/>
            <p14:sldId id="261"/>
            <p14:sldId id="283"/>
            <p14:sldId id="263"/>
            <p14:sldId id="290"/>
            <p14:sldId id="288"/>
            <p14:sldId id="268"/>
            <p14:sldId id="259"/>
            <p14:sldId id="271"/>
            <p14:sldId id="272"/>
            <p14:sldId id="273"/>
            <p14:sldId id="278"/>
            <p14:sldId id="276"/>
            <p14:sldId id="274"/>
            <p14:sldId id="266"/>
            <p14:sldId id="286"/>
            <p14:sldId id="267"/>
            <p14:sldId id="275"/>
            <p14:sldId id="270"/>
            <p14:sldId id="277"/>
            <p14:sldId id="284"/>
            <p14:sldId id="289"/>
            <p14:sldId id="280"/>
            <p14:sldId id="287"/>
            <p14:sldId id="281"/>
            <p14:sldId id="28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84" d="100"/>
          <a:sy n="84" d="100"/>
        </p:scale>
        <p:origin x="90" y="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hdphoto1.wdp>
</file>

<file path=ppt/media/hdphoto2.wdp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60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4/30/2019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1.xml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hyperlink" Target="https://github.com/tsogh/projet_meteo" TargetMode="External"/><Relationship Id="rId7" Type="http://schemas.openxmlformats.org/officeDocument/2006/relationships/image" Target="../media/image1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10" Type="http://schemas.microsoft.com/office/2007/relationships/hdphoto" Target="../media/hdphoto2.wdp"/><Relationship Id="rId4" Type="http://schemas.openxmlformats.org/officeDocument/2006/relationships/image" Target="../media/image13.png"/><Relationship Id="rId9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Relationship Id="rId4" Type="http://schemas.microsoft.com/office/2007/relationships/hdphoto" Target="../media/hdphoto2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1.xml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Relationship Id="rId4" Type="http://schemas.microsoft.com/office/2007/relationships/hdphoto" Target="../media/hdphoto2.wd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Relationship Id="rId4" Type="http://schemas.microsoft.com/office/2007/relationships/hdphoto" Target="../media/hdphoto2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Relationship Id="rId4" Type="http://schemas.microsoft.com/office/2007/relationships/hdphoto" Target="../media/hdphoto2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5.xml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Relationship Id="rId4" Type="http://schemas.microsoft.com/office/2007/relationships/hdphoto" Target="../media/hdphoto2.wdp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21.png"/><Relationship Id="rId4" Type="http://schemas.microsoft.com/office/2007/relationships/hdphoto" Target="../media/hdphoto2.wdp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1.xml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://192.168.1.119:3000/d/1qwCBOzRz/station-meteo?orgId=1" TargetMode="External"/><Relationship Id="rId1" Type="http://schemas.openxmlformats.org/officeDocument/2006/relationships/slideLayout" Target="../slideLayouts/slideLayout11.xml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Relationship Id="rId4" Type="http://schemas.microsoft.com/office/2007/relationships/hdphoto" Target="../media/hdphoto2.wdp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Relationship Id="rId4" Type="http://schemas.microsoft.com/office/2007/relationships/hdphoto" Target="../media/hdphoto2.wdp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Relationship Id="rId4" Type="http://schemas.microsoft.com/office/2007/relationships/hdphoto" Target="../media/hdphoto2.wdp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Diagramme%20de%20Gantt%20-%20M&#233;t&#233;o.xlsx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Relationship Id="rId6" Type="http://schemas.microsoft.com/office/2007/relationships/hdphoto" Target="../media/hdphoto2.wdp"/><Relationship Id="rId5" Type="http://schemas.openxmlformats.org/officeDocument/2006/relationships/image" Target="../media/image6.png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sogh/projet_meteo/projects/1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Relationship Id="rId6" Type="http://schemas.microsoft.com/office/2007/relationships/hdphoto" Target="../media/hdphoto2.wdp"/><Relationship Id="rId5" Type="http://schemas.openxmlformats.org/officeDocument/2006/relationships/image" Target="../media/image6.png"/><Relationship Id="rId4" Type="http://schemas.openxmlformats.org/officeDocument/2006/relationships/image" Target="../media/image10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risscrossEtch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11583" y="1082981"/>
            <a:ext cx="6916882" cy="3904257"/>
          </a:xfrm>
          <a:prstGeom prst="ellipse">
            <a:avLst/>
          </a:prstGeom>
          <a:ln>
            <a:noFill/>
          </a:ln>
          <a:effectLst>
            <a:glow rad="127000">
              <a:schemeClr val="accent1">
                <a:alpha val="0"/>
              </a:schemeClr>
            </a:glow>
            <a:outerShdw blurRad="1270000" dist="50800" dir="5400000" algn="ctr" rotWithShape="0">
              <a:srgbClr val="000000">
                <a:alpha val="0"/>
              </a:srgbClr>
            </a:outerShdw>
            <a:reflection endPos="65000" dist="50800" dir="5400000" sy="-100000" algn="bl" rotWithShape="0"/>
            <a:softEdge rad="635000"/>
          </a:effectLst>
        </p:spPr>
      </p:pic>
      <p:pic>
        <p:nvPicPr>
          <p:cNvPr id="6" name="Image 5" descr="C:\Users\Alex\Documents\Recherche offres d'emploi\AUSY POEI Tlse - AJC Formation\Projet météo\logo AJC.png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9978" y="5962651"/>
            <a:ext cx="1167679" cy="749877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itre 1"/>
          <p:cNvSpPr txBox="1">
            <a:spLocks/>
          </p:cNvSpPr>
          <p:nvPr/>
        </p:nvSpPr>
        <p:spPr>
          <a:xfrm>
            <a:off x="1643062" y="1841309"/>
            <a:ext cx="8791575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4400" b="1" cap="none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PROJET STATION METEO</a:t>
            </a:r>
            <a:endParaRPr lang="fr-FR" sz="4400" b="1" cap="none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979" b="95275" l="2419" r="97218">
                        <a14:foregroundMark x1="2439" y1="95275" x2="11711" y2="9161"/>
                        <a14:foregroundMark x1="11711" y1="9161" x2="21004" y2="91707"/>
                        <a14:foregroundMark x1="29248" y1="16393" x2="29913" y2="76471"/>
                        <a14:foregroundMark x1="70873" y1="6075" x2="59444" y2="7811"/>
                        <a14:foregroundMark x1="81838" y1="12343" x2="89256" y2="57184"/>
                        <a14:foregroundMark x1="97218" y1="9643" x2="92159" y2="316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407" y="6432990"/>
            <a:ext cx="1337310" cy="279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641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/>
          <p:cNvSpPr txBox="1"/>
          <p:nvPr/>
        </p:nvSpPr>
        <p:spPr>
          <a:xfrm>
            <a:off x="1472723" y="300109"/>
            <a:ext cx="87177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RÉSULTAT DE L’INTERFACE GRAPHIQUE</a:t>
            </a: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62"/>
          <a:stretch/>
        </p:blipFill>
        <p:spPr>
          <a:xfrm>
            <a:off x="2259724" y="937629"/>
            <a:ext cx="7143750" cy="5120271"/>
          </a:xfrm>
          <a:prstGeom prst="rect">
            <a:avLst/>
          </a:prstGeom>
        </p:spPr>
      </p:pic>
      <p:pic>
        <p:nvPicPr>
          <p:cNvPr id="5" name="Image 4" descr="C:\Users\Alex\Documents\Recherche offres d'emploi\AUSY POEI Tlse - AJC Formation\Projet météo\logo AJC.png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9978" y="5962651"/>
            <a:ext cx="1167679" cy="749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979" b="95275" l="2419" r="97218">
                        <a14:foregroundMark x1="2439" y1="95275" x2="11711" y2="9161"/>
                        <a14:foregroundMark x1="11711" y1="9161" x2="21004" y2="91707"/>
                        <a14:foregroundMark x1="29248" y1="16393" x2="29913" y2="76471"/>
                        <a14:foregroundMark x1="70873" y1="6075" x2="59444" y2="7811"/>
                        <a14:foregroundMark x1="81838" y1="12343" x2="89256" y2="57184"/>
                        <a14:foregroundMark x1="97218" y1="9643" x2="92159" y2="316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407" y="6432990"/>
            <a:ext cx="1337310" cy="279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639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C:\Users\Alex\Documents\Recherche offres d'emploi\AUSY POEI Tlse - AJC Formation\Projet météo\logo AJC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9978" y="5962651"/>
            <a:ext cx="1167679" cy="74987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ZoneTexte 4"/>
          <p:cNvSpPr txBox="1"/>
          <p:nvPr/>
        </p:nvSpPr>
        <p:spPr>
          <a:xfrm>
            <a:off x="1252536" y="302724"/>
            <a:ext cx="99646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MOYENS TECHNIQUES MIS EN ŒUVRE</a:t>
            </a:r>
            <a:r>
              <a:rPr lang="fr-FR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: Environnement de travail</a:t>
            </a:r>
            <a:endParaRPr lang="fr-FR" sz="2800" b="1" u="sng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Image 5">
            <a:hlinkClick r:id="rId3"/>
            <a:extLst>
              <a:ext uri="{FF2B5EF4-FFF2-40B4-BE49-F238E27FC236}">
                <a16:creationId xmlns:a16="http://schemas.microsoft.com/office/drawing/2014/main" id="{00000000-0000-0000-0000-000000000000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4501076" y="1689154"/>
            <a:ext cx="4007914" cy="1674944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00000000-0000-0000-0000-000000000000}"/>
              </a:ext>
            </a:extLst>
          </p:cNvPr>
          <p:cNvPicPr>
            <a:picLocks noChangeAspect="1"/>
          </p:cNvPicPr>
          <p:nvPr/>
        </p:nvPicPr>
        <p:blipFill>
          <a:blip r:embed="rId5">
            <a:lum/>
            <a:alphaModFix/>
          </a:blip>
          <a:srcRect/>
          <a:stretch>
            <a:fillRect/>
          </a:stretch>
        </p:blipFill>
        <p:spPr>
          <a:xfrm>
            <a:off x="8930582" y="1818498"/>
            <a:ext cx="2283852" cy="1674944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00000000-0000-0000-0000-000000000000}"/>
              </a:ext>
            </a:extLst>
          </p:cNvPr>
          <p:cNvPicPr>
            <a:picLocks noChangeAspect="1"/>
          </p:cNvPicPr>
          <p:nvPr/>
        </p:nvPicPr>
        <p:blipFill>
          <a:blip r:embed="rId6">
            <a:lum/>
            <a:alphaModFix/>
          </a:blip>
          <a:srcRect/>
          <a:stretch>
            <a:fillRect/>
          </a:stretch>
        </p:blipFill>
        <p:spPr>
          <a:xfrm>
            <a:off x="5228583" y="4369658"/>
            <a:ext cx="5876656" cy="978752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00000000-0000-0000-0000-00000000000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lum/>
            <a:alphaModFix/>
          </a:blip>
          <a:srcRect l="4019" t="18572" r="2025" b="18442"/>
          <a:stretch/>
        </p:blipFill>
        <p:spPr>
          <a:xfrm>
            <a:off x="1031727" y="1621849"/>
            <a:ext cx="3162058" cy="18095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29333" y="3959709"/>
            <a:ext cx="1365622" cy="1457070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5979" b="95275" l="2419" r="97218">
                        <a14:foregroundMark x1="2439" y1="95275" x2="11711" y2="9161"/>
                        <a14:foregroundMark x1="11711" y1="9161" x2="21004" y2="91707"/>
                        <a14:foregroundMark x1="29248" y1="16393" x2="29913" y2="76471"/>
                        <a14:foregroundMark x1="70873" y1="6075" x2="59444" y2="7811"/>
                        <a14:foregroundMark x1="81838" y1="12343" x2="89256" y2="57184"/>
                        <a14:foregroundMark x1="97218" y1="9643" x2="92159" y2="316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407" y="6432990"/>
            <a:ext cx="1337310" cy="279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091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C:\Users\Alex\Documents\Recherche offres d'emploi\AUSY POEI Tlse - AJC Formation\Projet météo\logo AJC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9978" y="5962651"/>
            <a:ext cx="1167679" cy="74987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" name="Groupe 1"/>
          <p:cNvGrpSpPr/>
          <p:nvPr/>
        </p:nvGrpSpPr>
        <p:grpSpPr>
          <a:xfrm>
            <a:off x="2084547" y="2134023"/>
            <a:ext cx="7711440" cy="2926080"/>
            <a:chOff x="2084547" y="2134023"/>
            <a:chExt cx="7711440" cy="2926080"/>
          </a:xfrm>
        </p:grpSpPr>
        <p:sp>
          <p:nvSpPr>
            <p:cNvPr id="5" name="Rectangle à coins arrondis 4"/>
            <p:cNvSpPr/>
            <p:nvPr/>
          </p:nvSpPr>
          <p:spPr>
            <a:xfrm>
              <a:off x="2084547" y="2134023"/>
              <a:ext cx="1526650" cy="9144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Capteur BME280</a:t>
              </a:r>
              <a:endParaRPr lang="fr-FR" sz="2000" b="1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8" name="Rectangle à coins arrondis 7"/>
            <p:cNvSpPr/>
            <p:nvPr/>
          </p:nvSpPr>
          <p:spPr>
            <a:xfrm>
              <a:off x="8356801" y="2134023"/>
              <a:ext cx="1439186" cy="9144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Interface Graphique</a:t>
              </a:r>
              <a:endParaRPr lang="fr-FR" sz="2000" b="1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9" name="Rectangle à coins arrondis 8"/>
            <p:cNvSpPr/>
            <p:nvPr/>
          </p:nvSpPr>
          <p:spPr>
            <a:xfrm>
              <a:off x="3986383" y="4081813"/>
              <a:ext cx="1508610" cy="97829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Algorithme de Prévision</a:t>
              </a:r>
              <a:endParaRPr lang="fr-FR" sz="2000" b="1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0" name="Rectangle à coins arrondis 9"/>
            <p:cNvSpPr/>
            <p:nvPr/>
          </p:nvSpPr>
          <p:spPr>
            <a:xfrm>
              <a:off x="5280971" y="2134023"/>
              <a:ext cx="1406056" cy="9144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Interface QML/C++</a:t>
              </a:r>
              <a:endParaRPr lang="fr-FR" sz="2000" b="1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12" name="Connecteur droit avec flèche 11"/>
            <p:cNvCxnSpPr>
              <a:stCxn id="5" idx="3"/>
              <a:endCxn id="10" idx="1"/>
            </p:cNvCxnSpPr>
            <p:nvPr/>
          </p:nvCxnSpPr>
          <p:spPr>
            <a:xfrm>
              <a:off x="3611197" y="2591223"/>
              <a:ext cx="1669774" cy="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cteur droit avec flèche 16"/>
            <p:cNvCxnSpPr>
              <a:stCxn id="10" idx="3"/>
              <a:endCxn id="8" idx="1"/>
            </p:cNvCxnSpPr>
            <p:nvPr/>
          </p:nvCxnSpPr>
          <p:spPr>
            <a:xfrm>
              <a:off x="6687027" y="2591223"/>
              <a:ext cx="166977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1" name="Rectangle à coins arrondis 20"/>
            <p:cNvSpPr/>
            <p:nvPr/>
          </p:nvSpPr>
          <p:spPr>
            <a:xfrm>
              <a:off x="6454118" y="4081813"/>
              <a:ext cx="1522373" cy="97829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Calcul sur les données</a:t>
              </a:r>
              <a:endParaRPr lang="fr-FR" sz="2000" b="1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25" name="Connecteur droit avec flèche 24"/>
            <p:cNvCxnSpPr>
              <a:stCxn id="10" idx="2"/>
              <a:endCxn id="21" idx="0"/>
            </p:cNvCxnSpPr>
            <p:nvPr/>
          </p:nvCxnSpPr>
          <p:spPr>
            <a:xfrm>
              <a:off x="5983999" y="3048423"/>
              <a:ext cx="1231306" cy="103339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Connecteur droit avec flèche 26"/>
            <p:cNvCxnSpPr>
              <a:stCxn id="10" idx="2"/>
              <a:endCxn id="9" idx="0"/>
            </p:cNvCxnSpPr>
            <p:nvPr/>
          </p:nvCxnSpPr>
          <p:spPr>
            <a:xfrm flipH="1">
              <a:off x="4740688" y="3048423"/>
              <a:ext cx="1243311" cy="103339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3" name="ZoneTexte 12"/>
          <p:cNvSpPr txBox="1"/>
          <p:nvPr/>
        </p:nvSpPr>
        <p:spPr>
          <a:xfrm>
            <a:off x="1659303" y="295853"/>
            <a:ext cx="86493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MOYENS TECHNIQUES MIS EN ŒUVRE</a:t>
            </a:r>
            <a:r>
              <a:rPr lang="fr-FR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: Fonctionnalités</a:t>
            </a:r>
            <a:endParaRPr lang="fr-FR" sz="2800" b="1" u="sng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4" name="Image 13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979" b="95275" l="2419" r="97218">
                        <a14:foregroundMark x1="2439" y1="95275" x2="11711" y2="9161"/>
                        <a14:foregroundMark x1="11711" y1="9161" x2="21004" y2="91707"/>
                        <a14:foregroundMark x1="29248" y1="16393" x2="29913" y2="76471"/>
                        <a14:foregroundMark x1="70873" y1="6075" x2="59444" y2="7811"/>
                        <a14:foregroundMark x1="81838" y1="12343" x2="89256" y2="57184"/>
                        <a14:foregroundMark x1="97218" y1="9643" x2="92159" y2="316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407" y="6432990"/>
            <a:ext cx="1337310" cy="279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702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cteur droit avec flèche 5"/>
          <p:cNvCxnSpPr/>
          <p:nvPr/>
        </p:nvCxnSpPr>
        <p:spPr>
          <a:xfrm flipV="1">
            <a:off x="6971818" y="2771539"/>
            <a:ext cx="2644077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2964389" y="3797317"/>
            <a:ext cx="646633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fr-FR" sz="2000" b="1" dirty="0">
                <a:latin typeface="Calibri" panose="020F0502020204030204" pitchFamily="34" charset="0"/>
                <a:cs typeface="Calibri" panose="020F0502020204030204" pitchFamily="34" charset="0"/>
              </a:rPr>
              <a:t>Le capteur BME280 permet de mesurer une température, une pression barométrique et le pourcentage d'humidité.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7070089" y="2415489"/>
            <a:ext cx="26869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Envoie des données vers la classe Interface </a:t>
            </a:r>
            <a:endParaRPr lang="fr-FR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3" name="Imag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3145" y="2287230"/>
            <a:ext cx="858063" cy="915522"/>
          </a:xfrm>
          <a:prstGeom prst="rect">
            <a:avLst/>
          </a:prstGeom>
        </p:spPr>
      </p:pic>
      <p:cxnSp>
        <p:nvCxnSpPr>
          <p:cNvPr id="15" name="Connecteur droit avec flèche 14"/>
          <p:cNvCxnSpPr/>
          <p:nvPr/>
        </p:nvCxnSpPr>
        <p:spPr>
          <a:xfrm>
            <a:off x="3261208" y="2763740"/>
            <a:ext cx="2162092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ZoneTexte 16"/>
          <p:cNvSpPr txBox="1"/>
          <p:nvPr/>
        </p:nvSpPr>
        <p:spPr>
          <a:xfrm>
            <a:off x="3275356" y="2358931"/>
            <a:ext cx="23565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Initialise le capteur </a:t>
            </a:r>
            <a:endParaRPr lang="fr-FR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0" name="ZoneTexte 19"/>
          <p:cNvSpPr txBox="1"/>
          <p:nvPr/>
        </p:nvSpPr>
        <p:spPr>
          <a:xfrm>
            <a:off x="3331594" y="2775580"/>
            <a:ext cx="21276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Envoie les donnés</a:t>
            </a:r>
            <a:endParaRPr lang="fr-FR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" name="ZoneTexte 17"/>
          <p:cNvSpPr txBox="1"/>
          <p:nvPr/>
        </p:nvSpPr>
        <p:spPr>
          <a:xfrm>
            <a:off x="1659303" y="295853"/>
            <a:ext cx="86493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MOYENS TECHNIQUES MIS EN ŒUVRE</a:t>
            </a:r>
            <a:r>
              <a:rPr lang="fr-FR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: Fonctionnalités</a:t>
            </a:r>
            <a:endParaRPr lang="fr-FR" sz="2800" b="1" u="sng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9" name="Rectangle à coins arrondis 18"/>
          <p:cNvSpPr/>
          <p:nvPr/>
        </p:nvSpPr>
        <p:spPr>
          <a:xfrm>
            <a:off x="5434233" y="2314339"/>
            <a:ext cx="1526650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Capteur BME280</a:t>
            </a:r>
            <a:endParaRPr lang="fr-FR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1" name="Image 10" descr="C:\Users\Alex\Documents\Recherche offres d'emploi\AUSY POEI Tlse - AJC Formation\Projet météo\logo AJC.png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9978" y="5962651"/>
            <a:ext cx="1167679" cy="749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Image 13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979" b="95275" l="2419" r="97218">
                        <a14:foregroundMark x1="2439" y1="95275" x2="11711" y2="9161"/>
                        <a14:foregroundMark x1="11711" y1="9161" x2="21004" y2="91707"/>
                        <a14:foregroundMark x1="29248" y1="16393" x2="29913" y2="76471"/>
                        <a14:foregroundMark x1="70873" y1="6075" x2="59444" y2="7811"/>
                        <a14:foregroundMark x1="81838" y1="12343" x2="89256" y2="57184"/>
                        <a14:foregroundMark x1="97218" y1="9643" x2="92159" y2="316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407" y="6432990"/>
            <a:ext cx="1337310" cy="279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78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/>
          <p:cNvGrpSpPr/>
          <p:nvPr/>
        </p:nvGrpSpPr>
        <p:grpSpPr>
          <a:xfrm>
            <a:off x="905072" y="1968515"/>
            <a:ext cx="4949262" cy="2424978"/>
            <a:chOff x="905072" y="1968515"/>
            <a:chExt cx="4949262" cy="2424978"/>
          </a:xfrm>
        </p:grpSpPr>
        <p:sp>
          <p:nvSpPr>
            <p:cNvPr id="7" name="Rectangle à coins arrondis 6"/>
            <p:cNvSpPr/>
            <p:nvPr/>
          </p:nvSpPr>
          <p:spPr>
            <a:xfrm>
              <a:off x="905072" y="2257379"/>
              <a:ext cx="910340" cy="46712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1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Capteur BME280</a:t>
              </a:r>
              <a:endParaRPr lang="fr-FR" sz="1100" b="1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8" name="Rectangle à coins arrondis 7"/>
            <p:cNvSpPr/>
            <p:nvPr/>
          </p:nvSpPr>
          <p:spPr>
            <a:xfrm>
              <a:off x="4922609" y="2257378"/>
              <a:ext cx="931725" cy="46712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1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Interface graphique</a:t>
              </a:r>
              <a:endParaRPr lang="fr-FR" sz="1100" b="1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9" name="Rectangle à coins arrondis 8"/>
            <p:cNvSpPr/>
            <p:nvPr/>
          </p:nvSpPr>
          <p:spPr>
            <a:xfrm>
              <a:off x="1905331" y="3842496"/>
              <a:ext cx="1479939" cy="550997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1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Algorithme de prévision</a:t>
              </a:r>
              <a:endParaRPr lang="fr-FR" sz="1100" b="1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0" name="Rectangle à coins arrondis 9"/>
            <p:cNvSpPr/>
            <p:nvPr/>
          </p:nvSpPr>
          <p:spPr>
            <a:xfrm>
              <a:off x="2291967" y="1968515"/>
              <a:ext cx="2154087" cy="104485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4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Interface </a:t>
              </a:r>
              <a:r>
                <a:rPr lang="fr-FR" sz="2400" b="1" dirty="0" err="1" smtClean="0">
                  <a:latin typeface="Calibri" panose="020F0502020204030204" pitchFamily="34" charset="0"/>
                  <a:cs typeface="Calibri" panose="020F0502020204030204" pitchFamily="34" charset="0"/>
                </a:rPr>
                <a:t>Qml</a:t>
              </a:r>
              <a:r>
                <a:rPr lang="fr-FR" sz="24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/C++</a:t>
              </a:r>
              <a:endParaRPr lang="fr-FR" sz="2400" b="1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11" name="Connecteur droit avec flèche 10"/>
            <p:cNvCxnSpPr>
              <a:stCxn id="7" idx="3"/>
              <a:endCxn id="10" idx="1"/>
            </p:cNvCxnSpPr>
            <p:nvPr/>
          </p:nvCxnSpPr>
          <p:spPr>
            <a:xfrm>
              <a:off x="1815412" y="2490940"/>
              <a:ext cx="476555" cy="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cteur droit avec flèche 11"/>
            <p:cNvCxnSpPr>
              <a:stCxn id="10" idx="3"/>
              <a:endCxn id="8" idx="1"/>
            </p:cNvCxnSpPr>
            <p:nvPr/>
          </p:nvCxnSpPr>
          <p:spPr>
            <a:xfrm flipV="1">
              <a:off x="4446054" y="2490939"/>
              <a:ext cx="476555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3" name="Rectangle à coins arrondis 12"/>
            <p:cNvSpPr/>
            <p:nvPr/>
          </p:nvSpPr>
          <p:spPr>
            <a:xfrm>
              <a:off x="3428668" y="3842496"/>
              <a:ext cx="1434275" cy="550997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1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Calcul sur les données</a:t>
              </a:r>
              <a:endParaRPr lang="fr-FR" sz="1100" b="1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14" name="Connecteur droit avec flèche 13"/>
            <p:cNvCxnSpPr>
              <a:stCxn id="10" idx="2"/>
              <a:endCxn id="13" idx="0"/>
            </p:cNvCxnSpPr>
            <p:nvPr/>
          </p:nvCxnSpPr>
          <p:spPr>
            <a:xfrm>
              <a:off x="3369011" y="3013365"/>
              <a:ext cx="776795" cy="829131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Connecteur droit avec flèche 14"/>
            <p:cNvCxnSpPr>
              <a:stCxn id="10" idx="2"/>
              <a:endCxn id="9" idx="0"/>
            </p:cNvCxnSpPr>
            <p:nvPr/>
          </p:nvCxnSpPr>
          <p:spPr>
            <a:xfrm flipH="1">
              <a:off x="2645301" y="3013365"/>
              <a:ext cx="723710" cy="829131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0" name="ZoneTexte 29"/>
          <p:cNvSpPr txBox="1"/>
          <p:nvPr/>
        </p:nvSpPr>
        <p:spPr>
          <a:xfrm>
            <a:off x="6053234" y="1968514"/>
            <a:ext cx="498191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sz="20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Interface </a:t>
            </a:r>
            <a:r>
              <a:rPr lang="fr-FR" sz="2000" b="1" u="sng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Qml</a:t>
            </a:r>
            <a:r>
              <a:rPr lang="fr-FR" sz="20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fr-FR" sz="2000" b="1" u="sng" dirty="0"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  <a:r>
              <a:rPr lang="fr-FR" sz="20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++ 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Traite les données envoyées par le capteur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Interagit avec l’interface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Envoie les données pour les prévisions météorologiques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Et pour le calcul des données</a:t>
            </a:r>
            <a:endParaRPr lang="fr-FR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ZoneTexte 16"/>
          <p:cNvSpPr txBox="1"/>
          <p:nvPr/>
        </p:nvSpPr>
        <p:spPr>
          <a:xfrm>
            <a:off x="1274840" y="303394"/>
            <a:ext cx="92095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MOYENS TECHNIQUES MIS EN ŒUVRE</a:t>
            </a:r>
            <a:r>
              <a:rPr lang="fr-FR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: Interface </a:t>
            </a:r>
            <a:r>
              <a:rPr lang="fr-FR" sz="2800" b="1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Qml</a:t>
            </a:r>
            <a:r>
              <a:rPr lang="fr-FR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/C++</a:t>
            </a:r>
            <a:endParaRPr lang="fr-FR" sz="2800" b="1" u="sng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6" name="Image 15" descr="C:\Users\Alex\Documents\Recherche offres d'emploi\AUSY POEI Tlse - AJC Formation\Projet météo\logo AJC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9978" y="5962651"/>
            <a:ext cx="1167679" cy="749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Image 17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979" b="95275" l="2419" r="97218">
                        <a14:foregroundMark x1="2439" y1="95275" x2="11711" y2="9161"/>
                        <a14:foregroundMark x1="11711" y1="9161" x2="21004" y2="91707"/>
                        <a14:foregroundMark x1="29248" y1="16393" x2="29913" y2="76471"/>
                        <a14:foregroundMark x1="70873" y1="6075" x2="59444" y2="7811"/>
                        <a14:foregroundMark x1="81838" y1="12343" x2="89256" y2="57184"/>
                        <a14:foregroundMark x1="97218" y1="9643" x2="92159" y2="316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407" y="6432990"/>
            <a:ext cx="1337310" cy="279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318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u contenu 7"/>
          <p:cNvSpPr>
            <a:spLocks noGrp="1"/>
          </p:cNvSpPr>
          <p:nvPr>
            <p:ph idx="1"/>
          </p:nvPr>
        </p:nvSpPr>
        <p:spPr>
          <a:xfrm>
            <a:off x="5953774" y="2095378"/>
            <a:ext cx="4969964" cy="1697303"/>
          </a:xfrm>
        </p:spPr>
        <p:txBody>
          <a:bodyPr>
            <a:normAutofit/>
          </a:bodyPr>
          <a:lstStyle/>
          <a:p>
            <a:pPr algn="just">
              <a:spcBef>
                <a:spcPts val="0"/>
              </a:spcBef>
              <a:buSzPct val="100000"/>
            </a:pPr>
            <a:r>
              <a:rPr lang="fr-FR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Calcul de la pression au niveau de la mer pour le calcul des prévisions</a:t>
            </a:r>
          </a:p>
          <a:p>
            <a:pPr algn="just">
              <a:spcBef>
                <a:spcPts val="0"/>
              </a:spcBef>
              <a:buSzPct val="100000"/>
            </a:pPr>
            <a:r>
              <a:rPr lang="fr-FR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Calcul de l’altitude en utilisant la pression atmosphérique </a:t>
            </a:r>
            <a:endParaRPr lang="fr-FR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2" name="Groupe 1"/>
          <p:cNvGrpSpPr/>
          <p:nvPr/>
        </p:nvGrpSpPr>
        <p:grpSpPr>
          <a:xfrm>
            <a:off x="1068343" y="2095378"/>
            <a:ext cx="4729784" cy="2015010"/>
            <a:chOff x="1068343" y="2095378"/>
            <a:chExt cx="4729784" cy="2015010"/>
          </a:xfrm>
        </p:grpSpPr>
        <p:sp>
          <p:nvSpPr>
            <p:cNvPr id="9" name="Rectangle à coins arrondis 8"/>
            <p:cNvSpPr/>
            <p:nvPr/>
          </p:nvSpPr>
          <p:spPr>
            <a:xfrm>
              <a:off x="1068343" y="2095378"/>
              <a:ext cx="1090085" cy="41922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1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Capteur BME280</a:t>
              </a:r>
              <a:endParaRPr lang="fr-FR" sz="1100" b="1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0" name="Rectangle à coins arrondis 9"/>
            <p:cNvSpPr/>
            <p:nvPr/>
          </p:nvSpPr>
          <p:spPr>
            <a:xfrm>
              <a:off x="4769521" y="2095379"/>
              <a:ext cx="1028606" cy="42961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1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Interface graphique</a:t>
              </a:r>
              <a:endParaRPr lang="fr-FR" sz="1100" b="1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1" name="Rectangle à coins arrondis 10"/>
            <p:cNvSpPr/>
            <p:nvPr/>
          </p:nvSpPr>
          <p:spPr>
            <a:xfrm>
              <a:off x="2047071" y="3135483"/>
              <a:ext cx="1227256" cy="3739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1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Algorithme de prévision</a:t>
              </a:r>
              <a:endParaRPr lang="fr-FR" sz="1100" b="1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2" name="Rectangle à coins arrondis 11"/>
            <p:cNvSpPr/>
            <p:nvPr/>
          </p:nvSpPr>
          <p:spPr>
            <a:xfrm>
              <a:off x="2868202" y="2095379"/>
              <a:ext cx="1184253" cy="42522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1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Interface </a:t>
              </a:r>
              <a:r>
                <a:rPr lang="fr-FR" sz="1100" b="1" dirty="0" err="1" smtClean="0">
                  <a:latin typeface="Calibri" panose="020F0502020204030204" pitchFamily="34" charset="0"/>
                  <a:cs typeface="Calibri" panose="020F0502020204030204" pitchFamily="34" charset="0"/>
                </a:rPr>
                <a:t>Qml</a:t>
              </a:r>
              <a:r>
                <a:rPr lang="fr-FR" sz="11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/C++</a:t>
              </a:r>
              <a:endParaRPr lang="fr-FR" sz="1100" b="1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13" name="Connecteur droit avec flèche 12"/>
            <p:cNvCxnSpPr>
              <a:stCxn id="9" idx="3"/>
              <a:endCxn id="12" idx="1"/>
            </p:cNvCxnSpPr>
            <p:nvPr/>
          </p:nvCxnSpPr>
          <p:spPr>
            <a:xfrm>
              <a:off x="2158428" y="2304989"/>
              <a:ext cx="709774" cy="3002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cteur droit avec flèche 13"/>
            <p:cNvCxnSpPr>
              <a:stCxn id="12" idx="3"/>
              <a:endCxn id="10" idx="1"/>
            </p:cNvCxnSpPr>
            <p:nvPr/>
          </p:nvCxnSpPr>
          <p:spPr>
            <a:xfrm>
              <a:off x="4052455" y="2307991"/>
              <a:ext cx="717066" cy="219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5" name="Rectangle à coins arrondis 14"/>
            <p:cNvSpPr/>
            <p:nvPr/>
          </p:nvSpPr>
          <p:spPr>
            <a:xfrm>
              <a:off x="3338967" y="3135483"/>
              <a:ext cx="1836679" cy="974905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4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Calcul sur les données</a:t>
              </a:r>
              <a:endParaRPr lang="fr-FR" sz="2400" b="1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16" name="Connecteur droit avec flèche 15"/>
            <p:cNvCxnSpPr>
              <a:stCxn id="12" idx="2"/>
              <a:endCxn id="15" idx="0"/>
            </p:cNvCxnSpPr>
            <p:nvPr/>
          </p:nvCxnSpPr>
          <p:spPr>
            <a:xfrm>
              <a:off x="3460329" y="2520602"/>
              <a:ext cx="796978" cy="614881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Connecteur droit avec flèche 16"/>
            <p:cNvCxnSpPr>
              <a:stCxn id="12" idx="2"/>
              <a:endCxn id="11" idx="0"/>
            </p:cNvCxnSpPr>
            <p:nvPr/>
          </p:nvCxnSpPr>
          <p:spPr>
            <a:xfrm flipH="1">
              <a:off x="2660699" y="2520602"/>
              <a:ext cx="799630" cy="614881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8" name="ZoneTexte 17"/>
          <p:cNvSpPr txBox="1"/>
          <p:nvPr/>
        </p:nvSpPr>
        <p:spPr>
          <a:xfrm>
            <a:off x="1308905" y="306247"/>
            <a:ext cx="96148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MOYENS TECHNIQUES MIS EN ŒUVRE</a:t>
            </a:r>
            <a:r>
              <a:rPr lang="fr-FR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: Calcul sur les données</a:t>
            </a:r>
            <a:endParaRPr lang="fr-FR" sz="2800" b="1" u="sng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9" name="Image 18" descr="C:\Users\Alex\Documents\Recherche offres d'emploi\AUSY POEI Tlse - AJC Formation\Projet météo\logo AJC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9978" y="5962651"/>
            <a:ext cx="1167679" cy="749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Image 19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979" b="95275" l="2419" r="97218">
                        <a14:foregroundMark x1="2439" y1="95275" x2="11711" y2="9161"/>
                        <a14:foregroundMark x1="11711" y1="9161" x2="21004" y2="91707"/>
                        <a14:foregroundMark x1="29248" y1="16393" x2="29913" y2="76471"/>
                        <a14:foregroundMark x1="70873" y1="6075" x2="59444" y2="7811"/>
                        <a14:foregroundMark x1="81838" y1="12343" x2="89256" y2="57184"/>
                        <a14:foregroundMark x1="97218" y1="9643" x2="92159" y2="316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407" y="6432990"/>
            <a:ext cx="1337310" cy="279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999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953774" y="2095378"/>
            <a:ext cx="5212078" cy="1271277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fr-FR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Implémentation d’un algorithme de prévision météorologique sur 4 heures, l’algorithme de </a:t>
            </a:r>
            <a:r>
              <a:rPr lang="fr-FR" sz="2000" b="1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Zambretti</a:t>
            </a:r>
            <a:r>
              <a:rPr lang="fr-FR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basé sur la pression atmosphérique</a:t>
            </a:r>
            <a:endParaRPr lang="fr-FR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ZoneTexte 13"/>
          <p:cNvSpPr txBox="1"/>
          <p:nvPr/>
        </p:nvSpPr>
        <p:spPr>
          <a:xfrm>
            <a:off x="1068343" y="301895"/>
            <a:ext cx="98538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MOYENS TECHNIQUES MIS EN ŒUVRE</a:t>
            </a:r>
            <a:r>
              <a:rPr lang="fr-FR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: Algorithme de prévision</a:t>
            </a:r>
            <a:endParaRPr lang="fr-FR" sz="2800" b="1" u="sng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2" name="Groupe 1"/>
          <p:cNvGrpSpPr/>
          <p:nvPr/>
        </p:nvGrpSpPr>
        <p:grpSpPr>
          <a:xfrm>
            <a:off x="1068343" y="2095378"/>
            <a:ext cx="4729784" cy="2254096"/>
            <a:chOff x="1068343" y="2095378"/>
            <a:chExt cx="4729784" cy="2254096"/>
          </a:xfrm>
        </p:grpSpPr>
        <p:sp>
          <p:nvSpPr>
            <p:cNvPr id="15" name="Rectangle à coins arrondis 14"/>
            <p:cNvSpPr/>
            <p:nvPr/>
          </p:nvSpPr>
          <p:spPr>
            <a:xfrm>
              <a:off x="1068343" y="2095378"/>
              <a:ext cx="1090085" cy="41922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1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Capteur BME280</a:t>
              </a:r>
              <a:endParaRPr lang="fr-FR" sz="1100" b="1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6" name="Rectangle à coins arrondis 15"/>
            <p:cNvSpPr/>
            <p:nvPr/>
          </p:nvSpPr>
          <p:spPr>
            <a:xfrm>
              <a:off x="4769521" y="2095379"/>
              <a:ext cx="1028606" cy="42961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1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Interface graphique</a:t>
              </a:r>
              <a:endParaRPr lang="fr-FR" sz="1100" b="1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7" name="Rectangle à coins arrondis 16"/>
            <p:cNvSpPr/>
            <p:nvPr/>
          </p:nvSpPr>
          <p:spPr>
            <a:xfrm>
              <a:off x="1440132" y="3151947"/>
              <a:ext cx="1974429" cy="1197527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4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Algorithme de prévision</a:t>
              </a:r>
              <a:endParaRPr lang="fr-FR" sz="2400" b="1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8" name="Rectangle à coins arrondis 17"/>
            <p:cNvSpPr/>
            <p:nvPr/>
          </p:nvSpPr>
          <p:spPr>
            <a:xfrm>
              <a:off x="2868202" y="2095379"/>
              <a:ext cx="1184253" cy="42522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1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Interface </a:t>
              </a:r>
              <a:r>
                <a:rPr lang="fr-FR" sz="1100" b="1" dirty="0" err="1" smtClean="0">
                  <a:latin typeface="Calibri" panose="020F0502020204030204" pitchFamily="34" charset="0"/>
                  <a:cs typeface="Calibri" panose="020F0502020204030204" pitchFamily="34" charset="0"/>
                </a:rPr>
                <a:t>Qml</a:t>
              </a:r>
              <a:r>
                <a:rPr lang="fr-FR" sz="11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/C++</a:t>
              </a:r>
              <a:endParaRPr lang="fr-FR" sz="1100" b="1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19" name="Connecteur droit avec flèche 18"/>
            <p:cNvCxnSpPr>
              <a:stCxn id="15" idx="3"/>
              <a:endCxn id="18" idx="1"/>
            </p:cNvCxnSpPr>
            <p:nvPr/>
          </p:nvCxnSpPr>
          <p:spPr>
            <a:xfrm>
              <a:off x="2158428" y="2304989"/>
              <a:ext cx="709774" cy="3002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cteur droit avec flèche 19"/>
            <p:cNvCxnSpPr>
              <a:stCxn id="18" idx="3"/>
              <a:endCxn id="16" idx="1"/>
            </p:cNvCxnSpPr>
            <p:nvPr/>
          </p:nvCxnSpPr>
          <p:spPr>
            <a:xfrm>
              <a:off x="4052455" y="2307991"/>
              <a:ext cx="717066" cy="219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1" name="Rectangle à coins arrondis 20"/>
            <p:cNvSpPr/>
            <p:nvPr/>
          </p:nvSpPr>
          <p:spPr>
            <a:xfrm>
              <a:off x="3749536" y="3151947"/>
              <a:ext cx="1534288" cy="47448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1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Calcul sur les données</a:t>
              </a:r>
              <a:endParaRPr lang="fr-FR" sz="1100" b="1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22" name="Connecteur droit avec flèche 21"/>
            <p:cNvCxnSpPr>
              <a:stCxn id="18" idx="2"/>
              <a:endCxn id="21" idx="0"/>
            </p:cNvCxnSpPr>
            <p:nvPr/>
          </p:nvCxnSpPr>
          <p:spPr>
            <a:xfrm>
              <a:off x="3460329" y="2520602"/>
              <a:ext cx="1056351" cy="631345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Connecteur droit avec flèche 22"/>
            <p:cNvCxnSpPr>
              <a:stCxn id="18" idx="2"/>
              <a:endCxn id="17" idx="0"/>
            </p:cNvCxnSpPr>
            <p:nvPr/>
          </p:nvCxnSpPr>
          <p:spPr>
            <a:xfrm flipH="1">
              <a:off x="2427347" y="2520602"/>
              <a:ext cx="1032982" cy="631345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24" name="Image 23" descr="C:\Users\Alex\Documents\Recherche offres d'emploi\AUSY POEI Tlse - AJC Formation\Projet météo\logo AJC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9978" y="5962651"/>
            <a:ext cx="1167679" cy="749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Image 2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979" b="95275" l="2419" r="97218">
                        <a14:foregroundMark x1="2439" y1="95275" x2="11711" y2="9161"/>
                        <a14:foregroundMark x1="11711" y1="9161" x2="21004" y2="91707"/>
                        <a14:foregroundMark x1="29248" y1="16393" x2="29913" y2="76471"/>
                        <a14:foregroundMark x1="70873" y1="6075" x2="59444" y2="7811"/>
                        <a14:foregroundMark x1="81838" y1="12343" x2="89256" y2="57184"/>
                        <a14:foregroundMark x1="97218" y1="9643" x2="92159" y2="316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407" y="6432990"/>
            <a:ext cx="1337310" cy="279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404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429325" y="1639595"/>
            <a:ext cx="7109342" cy="1342596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fr-FR" sz="20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Implémentation de l’algorithme de </a:t>
            </a:r>
            <a:r>
              <a:rPr lang="fr-FR" sz="2000" b="1" u="sng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Zambretti</a:t>
            </a:r>
            <a:endParaRPr lang="fr-FR" sz="2000" b="1" u="sng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algn="just">
              <a:buNone/>
            </a:pPr>
            <a:r>
              <a:rPr lang="fr-FR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Un instrument fondé sur des observations météorologiques telles que le vent et la pression atmosphérique</a:t>
            </a:r>
            <a:endParaRPr lang="fr-FR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ZoneTexte 4"/>
          <p:cNvSpPr txBox="1"/>
          <p:nvPr/>
        </p:nvSpPr>
        <p:spPr>
          <a:xfrm>
            <a:off x="1088257" y="306246"/>
            <a:ext cx="97914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MOYENS TECHNIQUES MIS EN ŒUVRE</a:t>
            </a:r>
            <a:r>
              <a:rPr lang="fr-FR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: Algorithme de prévision</a:t>
            </a:r>
            <a:endParaRPr lang="fr-FR" sz="2800" b="1" u="sng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Image 5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20"/>
          <a:stretch/>
        </p:blipFill>
        <p:spPr bwMode="auto">
          <a:xfrm>
            <a:off x="2858930" y="3096491"/>
            <a:ext cx="6250131" cy="3065318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Image 6" descr="C:\Users\Alex\Documents\Recherche offres d'emploi\AUSY POEI Tlse - AJC Formation\Projet météo\logo AJC.png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9978" y="5962651"/>
            <a:ext cx="1167679" cy="749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979" b="95275" l="2419" r="97218">
                        <a14:foregroundMark x1="2439" y1="95275" x2="11711" y2="9161"/>
                        <a14:foregroundMark x1="11711" y1="9161" x2="21004" y2="91707"/>
                        <a14:foregroundMark x1="29248" y1="16393" x2="29913" y2="76471"/>
                        <a14:foregroundMark x1="70873" y1="6075" x2="59444" y2="7811"/>
                        <a14:foregroundMark x1="81838" y1="12343" x2="89256" y2="57184"/>
                        <a14:foregroundMark x1="97218" y1="9643" x2="92159" y2="316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407" y="6432990"/>
            <a:ext cx="1337310" cy="279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405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C:\Users\Alex\Documents\Recherche offres d'emploi\AUSY POEI Tlse - AJC Formation\Projet météo\logo AJC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9978" y="5962651"/>
            <a:ext cx="1167679" cy="749877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ZoneTexte 3"/>
          <p:cNvSpPr txBox="1"/>
          <p:nvPr/>
        </p:nvSpPr>
        <p:spPr>
          <a:xfrm>
            <a:off x="1070483" y="309710"/>
            <a:ext cx="98607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MOYENS TECHNIQUES MIS EN ŒUVRE</a:t>
            </a:r>
            <a:r>
              <a:rPr lang="fr-FR" sz="2800" b="1" dirty="0">
                <a:latin typeface="Calibri" panose="020F0502020204030204" pitchFamily="34" charset="0"/>
                <a:cs typeface="Calibri" panose="020F0502020204030204" pitchFamily="34" charset="0"/>
              </a:rPr>
              <a:t> : Algorithme de </a:t>
            </a:r>
            <a:r>
              <a:rPr lang="fr-FR" sz="2800" b="1" dirty="0" err="1">
                <a:latin typeface="Calibri" panose="020F0502020204030204" pitchFamily="34" charset="0"/>
                <a:cs typeface="Calibri" panose="020F0502020204030204" pitchFamily="34" charset="0"/>
              </a:rPr>
              <a:t>Zambretti</a:t>
            </a:r>
            <a:endParaRPr lang="fr-FR" sz="2800" b="1" u="sng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952860" y="1796718"/>
            <a:ext cx="6096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FR" sz="2000" b="1" u="sng" dirty="0">
                <a:latin typeface="Calibri" panose="020F0502020204030204" pitchFamily="34" charset="0"/>
                <a:cs typeface="Calibri" panose="020F0502020204030204" pitchFamily="34" charset="0"/>
              </a:rPr>
              <a:t>Entrée</a:t>
            </a:r>
            <a:r>
              <a:rPr lang="fr-FR" sz="2000" b="1" dirty="0">
                <a:latin typeface="Calibri" panose="020F0502020204030204" pitchFamily="34" charset="0"/>
                <a:cs typeface="Calibri" panose="020F0502020204030204" pitchFamily="34" charset="0"/>
              </a:rPr>
              <a:t>: Mesure </a:t>
            </a:r>
            <a:r>
              <a:rPr lang="fr-FR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pression</a:t>
            </a:r>
          </a:p>
          <a:p>
            <a:r>
              <a:rPr lang="fr-FR" sz="20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Sortie</a:t>
            </a:r>
            <a:r>
              <a:rPr lang="fr-FR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sz="2000" b="1" dirty="0">
                <a:latin typeface="Calibri" panose="020F0502020204030204" pitchFamily="34" charset="0"/>
                <a:cs typeface="Calibri" panose="020F0502020204030204" pitchFamily="34" charset="0"/>
              </a:rPr>
              <a:t>: prévision </a:t>
            </a:r>
            <a:r>
              <a:rPr lang="fr-FR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atmosphérique</a:t>
            </a:r>
          </a:p>
          <a:p>
            <a:r>
              <a:rPr lang="fr-FR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Donnée : pression, </a:t>
            </a:r>
            <a:r>
              <a:rPr lang="fr-FR" sz="2000" b="1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numZambretti</a:t>
            </a:r>
            <a:endParaRPr lang="fr-FR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fr-FR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fr-FR" sz="2000" b="1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Calcul_tendances</a:t>
            </a:r>
            <a:r>
              <a:rPr lang="fr-FR" sz="2000" b="1" dirty="0">
                <a:latin typeface="Calibri" panose="020F0502020204030204" pitchFamily="34" charset="0"/>
                <a:cs typeface="Calibri" panose="020F0502020204030204" pitchFamily="34" charset="0"/>
              </a:rPr>
              <a:t>()</a:t>
            </a:r>
          </a:p>
          <a:p>
            <a:r>
              <a:rPr lang="fr-FR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fr-FR" sz="2000" b="1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numZambretti</a:t>
            </a:r>
            <a:r>
              <a:rPr lang="fr-FR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=</a:t>
            </a:r>
            <a:r>
              <a:rPr lang="fr-FR" sz="2000" b="1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Calcul_num_Zambretti</a:t>
            </a:r>
            <a:r>
              <a:rPr lang="fr-FR" sz="2000" b="1" dirty="0">
                <a:latin typeface="Calibri" panose="020F0502020204030204" pitchFamily="34" charset="0"/>
                <a:cs typeface="Calibri" panose="020F0502020204030204" pitchFamily="34" charset="0"/>
              </a:rPr>
              <a:t>()</a:t>
            </a:r>
          </a:p>
          <a:p>
            <a:r>
              <a:rPr lang="fr-FR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fr-FR" sz="2000" b="1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Calcul_table_Zambretti</a:t>
            </a:r>
            <a:r>
              <a:rPr lang="fr-FR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fr-FR" sz="2000" b="1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numZambretti</a:t>
            </a:r>
            <a:r>
              <a:rPr lang="fr-FR" sz="2000" b="1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979" b="95275" l="2419" r="97218">
                        <a14:foregroundMark x1="2439" y1="95275" x2="11711" y2="9161"/>
                        <a14:foregroundMark x1="11711" y1="9161" x2="21004" y2="91707"/>
                        <a14:foregroundMark x1="29248" y1="16393" x2="29913" y2="76471"/>
                        <a14:foregroundMark x1="70873" y1="6075" x2="59444" y2="7811"/>
                        <a14:foregroundMark x1="81838" y1="12343" x2="89256" y2="57184"/>
                        <a14:foregroundMark x1="97218" y1="9643" x2="92159" y2="316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407" y="6432990"/>
            <a:ext cx="1337310" cy="279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848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C:\Users\Alex\Documents\Recherche offres d'emploi\AUSY POEI Tlse - AJC Formation\Projet météo\logo AJC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9978" y="5962651"/>
            <a:ext cx="1167679" cy="749877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ZoneTexte 3"/>
          <p:cNvSpPr txBox="1"/>
          <p:nvPr/>
        </p:nvSpPr>
        <p:spPr>
          <a:xfrm>
            <a:off x="1070483" y="309710"/>
            <a:ext cx="98607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MOYENS TECHNIQUES MIS EN ŒUVRE</a:t>
            </a:r>
            <a:r>
              <a:rPr lang="fr-FR" sz="2800" b="1" dirty="0">
                <a:latin typeface="Calibri" panose="020F0502020204030204" pitchFamily="34" charset="0"/>
                <a:cs typeface="Calibri" panose="020F0502020204030204" pitchFamily="34" charset="0"/>
              </a:rPr>
              <a:t> : Algorithme de </a:t>
            </a:r>
            <a:r>
              <a:rPr lang="fr-FR" sz="2800" b="1" dirty="0" err="1">
                <a:latin typeface="Calibri" panose="020F0502020204030204" pitchFamily="34" charset="0"/>
                <a:cs typeface="Calibri" panose="020F0502020204030204" pitchFamily="34" charset="0"/>
              </a:rPr>
              <a:t>Zambretti</a:t>
            </a:r>
            <a:endParaRPr lang="fr-FR" sz="2800" b="1" u="sng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837141" y="1596579"/>
            <a:ext cx="8327437" cy="31223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10000"/>
              </a:lnSpc>
              <a:spcAft>
                <a:spcPts val="0"/>
              </a:spcAft>
            </a:pPr>
            <a:r>
              <a:rPr lang="fr-FR" sz="2000" b="1" dirty="0" smtClean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Principe :«</a:t>
            </a:r>
            <a:r>
              <a:rPr lang="fr-FR" sz="2000" b="1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 Une baisse du baromètre de plus de 1 </a:t>
            </a:r>
            <a:r>
              <a:rPr lang="fr-FR" sz="2000" b="1" dirty="0" err="1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hPa</a:t>
            </a:r>
            <a:r>
              <a:rPr lang="fr-FR" sz="2000" b="1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/ heure signale l’arrivée du mauvais temps dans les heures qui suivent. A l’inverse, si la pression remonte franchement, c’est que l’amélioration du temps est pour </a:t>
            </a:r>
            <a:r>
              <a:rPr lang="fr-FR" sz="2000" b="1" dirty="0" smtClean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bientôt, »</a:t>
            </a:r>
          </a:p>
          <a:p>
            <a:pPr algn="just">
              <a:lnSpc>
                <a:spcPct val="110000"/>
              </a:lnSpc>
              <a:spcAft>
                <a:spcPts val="0"/>
              </a:spcAft>
            </a:pPr>
            <a:endParaRPr lang="fr-FR" sz="2000" b="1" dirty="0"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algn="just">
              <a:lnSpc>
                <a:spcPct val="110000"/>
              </a:lnSpc>
              <a:spcAft>
                <a:spcPts val="0"/>
              </a:spcAft>
            </a:pPr>
            <a:r>
              <a:rPr lang="fr-FR" sz="2000" b="1" dirty="0" smtClean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Nous </a:t>
            </a:r>
            <a:r>
              <a:rPr lang="fr-FR" sz="2000" b="1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calculons la pression comme suit :</a:t>
            </a:r>
            <a:endParaRPr lang="fr-FR" sz="2000" b="1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algn="just">
              <a:lnSpc>
                <a:spcPct val="110000"/>
              </a:lnSpc>
            </a:pPr>
            <a:r>
              <a:rPr lang="fr-FR" sz="2000" b="1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 </a:t>
            </a:r>
            <a:r>
              <a:rPr lang="fr-FR" sz="2000" b="1" dirty="0" smtClean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&lt; </a:t>
            </a:r>
            <a:r>
              <a:rPr lang="fr-FR" sz="2000" b="1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- 0,25 : tendance descendante</a:t>
            </a:r>
            <a:endParaRPr lang="fr-FR" sz="2000" b="1" dirty="0">
              <a:latin typeface="Calibri" panose="020F0502020204030204" pitchFamily="34" charset="0"/>
              <a:ea typeface="Times New Roman" panose="02020603050405020304" pitchFamily="18" charset="0"/>
              <a:cs typeface="OpenSymbol"/>
            </a:endParaRPr>
          </a:p>
          <a:p>
            <a:pPr lvl="2" algn="just">
              <a:lnSpc>
                <a:spcPct val="110000"/>
              </a:lnSpc>
              <a:tabLst>
                <a:tab pos="457200" algn="l"/>
              </a:tabLst>
            </a:pPr>
            <a:r>
              <a:rPr lang="fr-FR" sz="2000" b="1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- 0,25 </a:t>
            </a:r>
            <a:r>
              <a:rPr lang="fr-FR" sz="2000" b="1" dirty="0" smtClean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&lt; tendance </a:t>
            </a:r>
            <a:r>
              <a:rPr lang="fr-FR" sz="2000" b="1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&lt; 0,25 : tendance stable</a:t>
            </a:r>
            <a:endParaRPr lang="fr-FR" sz="2000" b="1" dirty="0">
              <a:latin typeface="Calibri" panose="020F0502020204030204" pitchFamily="34" charset="0"/>
              <a:ea typeface="Times New Roman" panose="02020603050405020304" pitchFamily="18" charset="0"/>
              <a:cs typeface="OpenSymbol"/>
            </a:endParaRPr>
          </a:p>
          <a:p>
            <a:pPr lvl="2" algn="just">
              <a:lnSpc>
                <a:spcPct val="110000"/>
              </a:lnSpc>
              <a:tabLst>
                <a:tab pos="457200" algn="l"/>
              </a:tabLst>
            </a:pPr>
            <a:r>
              <a:rPr lang="fr-FR" sz="2000" b="1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&gt; 0,25 : tendance </a:t>
            </a:r>
            <a:r>
              <a:rPr lang="fr-FR" sz="2000" b="1" dirty="0" smtClean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montante</a:t>
            </a:r>
            <a:endParaRPr lang="fr-FR" sz="2000" b="1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OpenSymbol"/>
            </a:endParaRP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979" b="95275" l="2419" r="97218">
                        <a14:foregroundMark x1="2439" y1="95275" x2="11711" y2="9161"/>
                        <a14:foregroundMark x1="11711" y1="9161" x2="21004" y2="91707"/>
                        <a14:foregroundMark x1="29248" y1="16393" x2="29913" y2="76471"/>
                        <a14:foregroundMark x1="70873" y1="6075" x2="59444" y2="7811"/>
                        <a14:foregroundMark x1="81838" y1="12343" x2="89256" y2="57184"/>
                        <a14:foregroundMark x1="97218" y1="9643" x2="92159" y2="316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407" y="6432990"/>
            <a:ext cx="1337310" cy="279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470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/>
          <p:cNvSpPr txBox="1"/>
          <p:nvPr/>
        </p:nvSpPr>
        <p:spPr>
          <a:xfrm>
            <a:off x="2003368" y="1740478"/>
            <a:ext cx="6820592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PR</a:t>
            </a:r>
            <a:r>
              <a:rPr lang="fr-FR" sz="3600" b="1" u="sng" dirty="0">
                <a:latin typeface="Calibri" panose="020F0502020204030204" pitchFamily="34" charset="0"/>
                <a:cs typeface="Calibri" panose="020F0502020204030204" pitchFamily="34" charset="0"/>
              </a:rPr>
              <a:t>É</a:t>
            </a:r>
            <a:r>
              <a:rPr lang="fr-FR" sz="36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SENTATION DE L’</a:t>
            </a:r>
            <a:r>
              <a:rPr lang="fr-FR" sz="3600" b="1" u="sng" dirty="0">
                <a:latin typeface="Calibri" panose="020F0502020204030204" pitchFamily="34" charset="0"/>
                <a:cs typeface="Calibri" panose="020F0502020204030204" pitchFamily="34" charset="0"/>
              </a:rPr>
              <a:t> É</a:t>
            </a:r>
            <a:r>
              <a:rPr lang="fr-FR" sz="36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QUIPE</a:t>
            </a:r>
          </a:p>
          <a:p>
            <a:endParaRPr lang="fr-FR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fr-FR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Alexia / Maxime</a:t>
            </a:r>
          </a:p>
          <a:p>
            <a:endParaRPr lang="fr-FR" sz="24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fr-FR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Parcours personnels</a:t>
            </a:r>
          </a:p>
          <a:p>
            <a:endParaRPr lang="fr-F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fr-FR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Rôles dans le projet</a:t>
            </a:r>
            <a:endParaRPr lang="fr-F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Image 5" descr="C:\Users\Alex\Documents\Recherche offres d'emploi\AUSY POEI Tlse - AJC Formation\Projet météo\logo AJC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9978" y="5962651"/>
            <a:ext cx="1167679" cy="749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979" b="95275" l="2419" r="97218">
                        <a14:foregroundMark x1="2439" y1="95275" x2="11711" y2="9161"/>
                        <a14:foregroundMark x1="11711" y1="9161" x2="21004" y2="91707"/>
                        <a14:foregroundMark x1="29248" y1="16393" x2="29913" y2="76471"/>
                        <a14:foregroundMark x1="70873" y1="6075" x2="59444" y2="7811"/>
                        <a14:foregroundMark x1="81838" y1="12343" x2="89256" y2="57184"/>
                        <a14:foregroundMark x1="97218" y1="9643" x2="92159" y2="316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407" y="6432990"/>
            <a:ext cx="1337310" cy="279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4326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C:\Users\Alex\Documents\Recherche offres d'emploi\AUSY POEI Tlse - AJC Formation\Projet météo\logo AJC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9978" y="5962651"/>
            <a:ext cx="1167679" cy="749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00000000-0000-0000-0000-00000000000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lum/>
            <a:alphaModFix/>
          </a:blip>
          <a:srcRect l="1470" t="1874" r="2763" b="2296"/>
          <a:stretch/>
        </p:blipFill>
        <p:spPr>
          <a:xfrm>
            <a:off x="3410515" y="2017122"/>
            <a:ext cx="5793120" cy="342771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ZoneTexte 1"/>
          <p:cNvSpPr txBox="1"/>
          <p:nvPr/>
        </p:nvSpPr>
        <p:spPr>
          <a:xfrm>
            <a:off x="2831740" y="1301915"/>
            <a:ext cx="69506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Utilisation des 3 tables de </a:t>
            </a:r>
            <a:r>
              <a:rPr lang="fr-FR" sz="2000" b="1" u="sng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Zambretti</a:t>
            </a:r>
            <a:r>
              <a:rPr lang="fr-FR" sz="20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 : exemple de la table stable</a:t>
            </a:r>
            <a:endParaRPr lang="fr-FR" sz="2000" b="1" u="sng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1070483" y="309710"/>
            <a:ext cx="98607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MOYENS TECHNIQUES MIS EN ŒUVRE</a:t>
            </a:r>
            <a:r>
              <a:rPr lang="fr-FR" sz="2800" b="1" dirty="0">
                <a:latin typeface="Calibri" panose="020F0502020204030204" pitchFamily="34" charset="0"/>
                <a:cs typeface="Calibri" panose="020F0502020204030204" pitchFamily="34" charset="0"/>
              </a:rPr>
              <a:t> : </a:t>
            </a:r>
            <a:r>
              <a:rPr lang="fr-FR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Calcul de la prévision</a:t>
            </a:r>
            <a:endParaRPr lang="fr-FR" sz="2800" b="1" u="sng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979" b="95275" l="2419" r="97218">
                        <a14:foregroundMark x1="2439" y1="95275" x2="11711" y2="9161"/>
                        <a14:foregroundMark x1="11711" y1="9161" x2="21004" y2="91707"/>
                        <a14:foregroundMark x1="29248" y1="16393" x2="29913" y2="76471"/>
                        <a14:foregroundMark x1="70873" y1="6075" x2="59444" y2="7811"/>
                        <a14:foregroundMark x1="81838" y1="12343" x2="89256" y2="57184"/>
                        <a14:foregroundMark x1="97218" y1="9643" x2="92159" y2="316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407" y="6432990"/>
            <a:ext cx="1337310" cy="279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3459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ZoneTexte 8"/>
          <p:cNvSpPr txBox="1"/>
          <p:nvPr/>
        </p:nvSpPr>
        <p:spPr>
          <a:xfrm>
            <a:off x="1070483" y="309710"/>
            <a:ext cx="98607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MOYENS TECHNIQUES MIS EN ŒUVRE</a:t>
            </a:r>
            <a:r>
              <a:rPr lang="fr-FR" sz="2800" b="1" dirty="0">
                <a:latin typeface="Calibri" panose="020F0502020204030204" pitchFamily="34" charset="0"/>
                <a:cs typeface="Calibri" panose="020F0502020204030204" pitchFamily="34" charset="0"/>
              </a:rPr>
              <a:t> : </a:t>
            </a:r>
            <a:r>
              <a:rPr lang="fr-FR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Calcul de la prévision</a:t>
            </a:r>
            <a:endParaRPr lang="fr-FR" sz="2800" b="1" u="sng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ZoneTexte 4"/>
          <p:cNvSpPr txBox="1"/>
          <p:nvPr/>
        </p:nvSpPr>
        <p:spPr>
          <a:xfrm>
            <a:off x="1454946" y="1890406"/>
            <a:ext cx="392245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METHODE 1 </a:t>
            </a:r>
            <a:r>
              <a:rPr lang="fr-FR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endParaRPr lang="fr-FR" sz="2000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fr-FR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Calcul des prévisions en utilisant uniquement la pression </a:t>
            </a:r>
          </a:p>
          <a:p>
            <a:endParaRPr lang="fr-FR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ZoneTexte 15"/>
              <p:cNvSpPr txBox="1"/>
              <p:nvPr/>
            </p:nvSpPr>
            <p:spPr>
              <a:xfrm>
                <a:off x="5377405" y="1890406"/>
                <a:ext cx="6135722" cy="28623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2000" b="1" u="sng" dirty="0" smtClean="0">
                    <a:latin typeface="Calibri" panose="020F0502020204030204" pitchFamily="34" charset="0"/>
                    <a:cs typeface="Calibri" panose="020F0502020204030204" pitchFamily="34" charset="0"/>
                  </a:rPr>
                  <a:t>METHODE 2 </a:t>
                </a:r>
                <a:r>
                  <a:rPr lang="fr-FR" sz="2000" b="1" dirty="0" smtClean="0">
                    <a:latin typeface="Calibri" panose="020F0502020204030204" pitchFamily="34" charset="0"/>
                    <a:cs typeface="Calibri" panose="020F0502020204030204" pitchFamily="34" charset="0"/>
                  </a:rPr>
                  <a:t>:</a:t>
                </a:r>
              </a:p>
              <a:p>
                <a:endParaRPr lang="fr-FR" sz="2000" b="1" dirty="0" smtClean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r>
                  <a:rPr lang="fr-FR" sz="2000" b="1" dirty="0" smtClean="0">
                    <a:latin typeface="Calibri" panose="020F0502020204030204" pitchFamily="34" charset="0"/>
                    <a:cs typeface="Calibri" panose="020F0502020204030204" pitchFamily="34" charset="0"/>
                  </a:rPr>
                  <a:t>Calcul en utilisant des régressions linéaires déduites de l’observation</a:t>
                </a:r>
              </a:p>
              <a:p>
                <a:endParaRPr lang="fr-FR" sz="2000" b="1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r>
                  <a:rPr lang="fr-FR" sz="2000" b="1" dirty="0" smtClean="0">
                    <a:latin typeface="Calibri" panose="020F0502020204030204" pitchFamily="34" charset="0"/>
                    <a:cs typeface="Calibri" panose="020F0502020204030204" pitchFamily="34" charset="0"/>
                  </a:rPr>
                  <a:t>Régression linéaire :</a:t>
                </a:r>
              </a:p>
              <a:p>
                <a:r>
                  <a:rPr lang="en-US" sz="20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Falling : </a:t>
                </a:r>
                <a14:m>
                  <m:oMath xmlns:m="http://schemas.openxmlformats.org/officeDocument/2006/math">
                    <m:r>
                      <a:rPr lang="fr-FR" sz="2000" i="1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0,0009746∗</m:t>
                    </m:r>
                    <m:sSup>
                      <m:sSupPr>
                        <m:ctrlPr>
                          <a:rPr lang="fr-FR" sz="2000" i="1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pPr>
                      <m:e>
                        <m:r>
                          <a:rPr lang="fr-FR" sz="2000" i="1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𝑃</m:t>
                        </m:r>
                      </m:e>
                      <m:sup>
                        <m:r>
                          <a:rPr lang="fr-FR" sz="2000" i="1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2</m:t>
                        </m:r>
                      </m:sup>
                    </m:sSup>
                    <m:r>
                      <a:rPr lang="fr-FR" sz="2000" i="1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−2,1068∗</m:t>
                    </m:r>
                    <m:r>
                      <a:rPr lang="fr-FR" sz="2000" i="1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𝑃</m:t>
                    </m:r>
                    <m:r>
                      <a:rPr lang="fr-FR" sz="2000" i="1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+11378,7019</m:t>
                    </m:r>
                  </m:oMath>
                </a14:m>
                <a:endParaRPr lang="en-US" sz="20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r>
                  <a:rPr lang="en-US" sz="20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Steady : </a:t>
                </a:r>
                <a14:m>
                  <m:oMath xmlns:m="http://schemas.openxmlformats.org/officeDocument/2006/math">
                    <m:r>
                      <a:rPr lang="fr-FR" sz="2000" i="1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138,24−0,133∗</m:t>
                    </m:r>
                    <m:r>
                      <a:rPr lang="fr-FR" sz="2000" i="1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𝑃</m:t>
                    </m:r>
                  </m:oMath>
                </a14:m>
                <a:endParaRPr lang="en-US" sz="20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r>
                  <a:rPr lang="en-US" sz="20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Rising : </a:t>
                </a:r>
                <a14:m>
                  <m:oMath xmlns:m="http://schemas.openxmlformats.org/officeDocument/2006/math">
                    <m:r>
                      <a:rPr lang="fr-FR" sz="2000" i="1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142,57−0,137∗</m:t>
                    </m:r>
                    <m:r>
                      <a:rPr lang="fr-FR" sz="2000" i="1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𝑃</m:t>
                    </m:r>
                  </m:oMath>
                </a14:m>
                <a:endParaRPr lang="en-US" sz="20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16" name="ZoneTexte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77405" y="1890406"/>
                <a:ext cx="6135722" cy="2862322"/>
              </a:xfrm>
              <a:prstGeom prst="rect">
                <a:avLst/>
              </a:prstGeom>
              <a:blipFill>
                <a:blip r:embed="rId2"/>
                <a:stretch>
                  <a:fillRect l="-993" t="-1064" b="-2766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Image 5" descr="C:\Users\Alex\Documents\Recherche offres d'emploi\AUSY POEI Tlse - AJC Formation\Projet météo\logo AJC.png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9978" y="5962651"/>
            <a:ext cx="1167679" cy="749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979" b="95275" l="2419" r="97218">
                        <a14:foregroundMark x1="2439" y1="95275" x2="11711" y2="9161"/>
                        <a14:foregroundMark x1="11711" y1="9161" x2="21004" y2="91707"/>
                        <a14:foregroundMark x1="29248" y1="16393" x2="29913" y2="76471"/>
                        <a14:foregroundMark x1="70873" y1="6075" x2="59444" y2="7811"/>
                        <a14:foregroundMark x1="81838" y1="12343" x2="89256" y2="57184"/>
                        <a14:foregroundMark x1="97218" y1="9643" x2="92159" y2="316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407" y="6432990"/>
            <a:ext cx="1337310" cy="279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799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/>
          <p:cNvSpPr txBox="1"/>
          <p:nvPr/>
        </p:nvSpPr>
        <p:spPr>
          <a:xfrm>
            <a:off x="1224082" y="309710"/>
            <a:ext cx="94866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MOYENS TECHNIQUES MIS EN ŒUVRE</a:t>
            </a:r>
            <a:r>
              <a:rPr lang="fr-FR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: Interface graphique</a:t>
            </a:r>
            <a:endParaRPr lang="fr-FR" sz="2800" b="1" u="sng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2" name="Groupe 1"/>
          <p:cNvGrpSpPr/>
          <p:nvPr/>
        </p:nvGrpSpPr>
        <p:grpSpPr>
          <a:xfrm>
            <a:off x="3364734" y="1945214"/>
            <a:ext cx="5675607" cy="1920203"/>
            <a:chOff x="3364734" y="1945214"/>
            <a:chExt cx="5675607" cy="1920203"/>
          </a:xfrm>
        </p:grpSpPr>
        <p:sp>
          <p:nvSpPr>
            <p:cNvPr id="15" name="Rectangle à coins arrondis 14"/>
            <p:cNvSpPr/>
            <p:nvPr/>
          </p:nvSpPr>
          <p:spPr>
            <a:xfrm>
              <a:off x="3364734" y="2334368"/>
              <a:ext cx="1090085" cy="41922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1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Capteur BME280</a:t>
              </a:r>
              <a:endParaRPr lang="fr-FR" sz="1100" b="1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7" name="Rectangle à coins arrondis 16"/>
            <p:cNvSpPr/>
            <p:nvPr/>
          </p:nvSpPr>
          <p:spPr>
            <a:xfrm>
              <a:off x="4067919" y="3390937"/>
              <a:ext cx="1544198" cy="47448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1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Algorithme de prévision</a:t>
              </a:r>
              <a:endParaRPr lang="fr-FR" sz="1100" b="1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8" name="Rectangle à coins arrondis 17"/>
            <p:cNvSpPr/>
            <p:nvPr/>
          </p:nvSpPr>
          <p:spPr>
            <a:xfrm>
              <a:off x="5164593" y="2334369"/>
              <a:ext cx="1184253" cy="42522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1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Interface </a:t>
              </a:r>
              <a:r>
                <a:rPr lang="fr-FR" sz="1100" b="1" dirty="0" err="1" smtClean="0">
                  <a:latin typeface="Calibri" panose="020F0502020204030204" pitchFamily="34" charset="0"/>
                  <a:cs typeface="Calibri" panose="020F0502020204030204" pitchFamily="34" charset="0"/>
                </a:rPr>
                <a:t>Qml</a:t>
              </a:r>
              <a:r>
                <a:rPr lang="fr-FR" sz="11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/C++</a:t>
              </a:r>
              <a:endParaRPr lang="fr-FR" sz="1100" b="1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19" name="Connecteur droit avec flèche 18"/>
            <p:cNvCxnSpPr>
              <a:stCxn id="15" idx="3"/>
              <a:endCxn id="18" idx="1"/>
            </p:cNvCxnSpPr>
            <p:nvPr/>
          </p:nvCxnSpPr>
          <p:spPr>
            <a:xfrm>
              <a:off x="4454819" y="2543979"/>
              <a:ext cx="709774" cy="3002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cteur droit avec flèche 19"/>
            <p:cNvCxnSpPr>
              <a:stCxn id="18" idx="3"/>
            </p:cNvCxnSpPr>
            <p:nvPr/>
          </p:nvCxnSpPr>
          <p:spPr>
            <a:xfrm>
              <a:off x="6348846" y="2546981"/>
              <a:ext cx="717066" cy="219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1" name="Rectangle à coins arrondis 20"/>
            <p:cNvSpPr/>
            <p:nvPr/>
          </p:nvSpPr>
          <p:spPr>
            <a:xfrm>
              <a:off x="6045927" y="3390937"/>
              <a:ext cx="1534288" cy="47448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1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Calcul sur les données</a:t>
              </a:r>
              <a:endParaRPr lang="fr-FR" sz="1100" b="1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22" name="Connecteur droit avec flèche 21"/>
            <p:cNvCxnSpPr>
              <a:stCxn id="18" idx="2"/>
              <a:endCxn id="21" idx="0"/>
            </p:cNvCxnSpPr>
            <p:nvPr/>
          </p:nvCxnSpPr>
          <p:spPr>
            <a:xfrm>
              <a:off x="5756720" y="2759592"/>
              <a:ext cx="1056351" cy="631345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Connecteur droit avec flèche 22"/>
            <p:cNvCxnSpPr>
              <a:stCxn id="18" idx="2"/>
              <a:endCxn id="17" idx="0"/>
            </p:cNvCxnSpPr>
            <p:nvPr/>
          </p:nvCxnSpPr>
          <p:spPr>
            <a:xfrm flipH="1">
              <a:off x="4840018" y="2759592"/>
              <a:ext cx="916702" cy="631345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4" name="Rectangle à coins arrondis 23"/>
            <p:cNvSpPr/>
            <p:nvPr/>
          </p:nvSpPr>
          <p:spPr>
            <a:xfrm>
              <a:off x="7065912" y="1945214"/>
              <a:ext cx="1974429" cy="1197527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4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Interface graphique</a:t>
              </a:r>
              <a:endParaRPr lang="fr-FR" sz="2400" b="1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pic>
        <p:nvPicPr>
          <p:cNvPr id="13" name="Image 12" descr="C:\Users\Alex\Documents\Recherche offres d'emploi\AUSY POEI Tlse - AJC Formation\Projet météo\logo AJC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9978" y="5962651"/>
            <a:ext cx="1167679" cy="749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Image 13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979" b="95275" l="2419" r="97218">
                        <a14:foregroundMark x1="2439" y1="95275" x2="11711" y2="9161"/>
                        <a14:foregroundMark x1="11711" y1="9161" x2="21004" y2="91707"/>
                        <a14:foregroundMark x1="29248" y1="16393" x2="29913" y2="76471"/>
                        <a14:foregroundMark x1="70873" y1="6075" x2="59444" y2="7811"/>
                        <a14:foregroundMark x1="81838" y1="12343" x2="89256" y2="57184"/>
                        <a14:foregroundMark x1="97218" y1="9643" x2="92159" y2="316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407" y="6432990"/>
            <a:ext cx="1337310" cy="279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461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/>
          <p:cNvSpPr txBox="1"/>
          <p:nvPr/>
        </p:nvSpPr>
        <p:spPr>
          <a:xfrm>
            <a:off x="1130564" y="299320"/>
            <a:ext cx="100500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MOYENS TECHNIQUES MIS EN ŒUVRE</a:t>
            </a:r>
            <a:r>
              <a:rPr lang="fr-FR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: </a:t>
            </a:r>
            <a:r>
              <a:rPr lang="fr-FR" sz="2800" b="1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Qt</a:t>
            </a:r>
            <a:r>
              <a:rPr lang="fr-FR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Designer de </a:t>
            </a:r>
            <a:r>
              <a:rPr lang="fr-FR" sz="2800" b="1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Qt</a:t>
            </a:r>
            <a:r>
              <a:rPr lang="fr-FR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Creator</a:t>
            </a:r>
            <a:endParaRPr lang="fr-FR" sz="2800" b="1" u="sng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Image 2" descr="C:\Users\Alex\Documents\Recherche offres d'emploi\AUSY POEI Tlse - AJC Formation\Projet météo\logo AJC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9978" y="5962651"/>
            <a:ext cx="1167679" cy="749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979" b="95275" l="2419" r="97218">
                        <a14:foregroundMark x1="2439" y1="95275" x2="11711" y2="9161"/>
                        <a14:foregroundMark x1="11711" y1="9161" x2="21004" y2="91707"/>
                        <a14:foregroundMark x1="29248" y1="16393" x2="29913" y2="76471"/>
                        <a14:foregroundMark x1="70873" y1="6075" x2="59444" y2="7811"/>
                        <a14:foregroundMark x1="81838" y1="12343" x2="89256" y2="57184"/>
                        <a14:foregroundMark x1="97218" y1="9643" x2="92159" y2="316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407" y="6432990"/>
            <a:ext cx="1337310" cy="279538"/>
          </a:xfrm>
          <a:prstGeom prst="rect">
            <a:avLst/>
          </a:prstGeom>
        </p:spPr>
      </p:pic>
      <p:pic>
        <p:nvPicPr>
          <p:cNvPr id="5" name="Image 4"/>
          <p:cNvPicPr/>
          <p:nvPr/>
        </p:nvPicPr>
        <p:blipFill>
          <a:blip r:embed="rId5"/>
          <a:stretch>
            <a:fillRect/>
          </a:stretch>
        </p:blipFill>
        <p:spPr>
          <a:xfrm>
            <a:off x="906780" y="1112520"/>
            <a:ext cx="8180070" cy="4808220"/>
          </a:xfrm>
          <a:prstGeom prst="rect">
            <a:avLst/>
          </a:prstGeom>
        </p:spPr>
      </p:pic>
      <p:sp>
        <p:nvSpPr>
          <p:cNvPr id="2" name="ZoneTexte 1"/>
          <p:cNvSpPr txBox="1"/>
          <p:nvPr/>
        </p:nvSpPr>
        <p:spPr>
          <a:xfrm>
            <a:off x="9089580" y="1478181"/>
            <a:ext cx="2656953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u="sng" dirty="0">
                <a:latin typeface="Calibri" panose="020F0502020204030204" pitchFamily="34" charset="0"/>
                <a:cs typeface="Calibri" panose="020F0502020204030204" pitchFamily="34" charset="0"/>
              </a:rPr>
              <a:t>Légende </a:t>
            </a:r>
            <a:r>
              <a:rPr lang="fr-FR" sz="2000" b="1" dirty="0"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</a:p>
          <a:p>
            <a:pPr lvl="0"/>
            <a:r>
              <a:rPr lang="fr-FR" sz="2000" b="1" dirty="0">
                <a:latin typeface="Calibri" panose="020F0502020204030204" pitchFamily="34" charset="0"/>
                <a:cs typeface="Calibri" panose="020F0502020204030204" pitchFamily="34" charset="0"/>
              </a:rPr>
              <a:t>1 : Partie propriété des widgets sélectionnés</a:t>
            </a:r>
          </a:p>
          <a:p>
            <a:pPr lvl="0"/>
            <a:r>
              <a:rPr lang="fr-FR" sz="2000" b="1" dirty="0">
                <a:latin typeface="Calibri" panose="020F0502020204030204" pitchFamily="34" charset="0"/>
                <a:cs typeface="Calibri" panose="020F0502020204030204" pitchFamily="34" charset="0"/>
              </a:rPr>
              <a:t>2 : Fenêtre de modélisation de la fenêtre</a:t>
            </a:r>
          </a:p>
          <a:p>
            <a:pPr lvl="0"/>
            <a:r>
              <a:rPr lang="fr-FR" sz="2000" b="1" dirty="0">
                <a:latin typeface="Calibri" panose="020F0502020204030204" pitchFamily="34" charset="0"/>
                <a:cs typeface="Calibri" panose="020F0502020204030204" pitchFamily="34" charset="0"/>
              </a:rPr>
              <a:t>3 : Éditeur de signaux/slots et éditeur d'actions</a:t>
            </a:r>
          </a:p>
          <a:p>
            <a:r>
              <a:rPr lang="fr-FR" sz="2000" b="1" dirty="0">
                <a:latin typeface="Calibri" panose="020F0502020204030204" pitchFamily="34" charset="0"/>
                <a:cs typeface="Calibri" panose="020F0502020204030204" pitchFamily="34" charset="0"/>
              </a:rPr>
              <a:t>4 : Library : liste des widgets QML/ </a:t>
            </a:r>
            <a:r>
              <a:rPr lang="fr-FR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Qt</a:t>
            </a:r>
            <a:r>
              <a:rPr lang="fr-FR" sz="2000" b="1" dirty="0">
                <a:latin typeface="Calibri" panose="020F0502020204030204" pitchFamily="34" charset="0"/>
                <a:cs typeface="Calibri" panose="020F0502020204030204" pitchFamily="34" charset="0"/>
              </a:rPr>
              <a:t> Quick disponibles à placer dans notre fenêtre</a:t>
            </a:r>
            <a:endParaRPr lang="fr-FR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295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/>
          <p:cNvSpPr txBox="1"/>
          <p:nvPr/>
        </p:nvSpPr>
        <p:spPr>
          <a:xfrm>
            <a:off x="1130564" y="299320"/>
            <a:ext cx="100500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MOYENS TECHNIQUES MIS EN ŒUVRE</a:t>
            </a:r>
            <a:r>
              <a:rPr lang="fr-FR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: </a:t>
            </a:r>
            <a:r>
              <a:rPr lang="fr-FR" sz="2800" b="1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Qt</a:t>
            </a:r>
            <a:r>
              <a:rPr lang="fr-FR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Designer de </a:t>
            </a:r>
            <a:r>
              <a:rPr lang="fr-FR" sz="2800" b="1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Qt</a:t>
            </a:r>
            <a:r>
              <a:rPr lang="fr-FR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Creator</a:t>
            </a:r>
            <a:endParaRPr lang="fr-FR" sz="2800" b="1" u="sng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62"/>
          <a:stretch/>
        </p:blipFill>
        <p:spPr>
          <a:xfrm>
            <a:off x="2259724" y="971919"/>
            <a:ext cx="7143750" cy="5120271"/>
          </a:xfrm>
          <a:prstGeom prst="rect">
            <a:avLst/>
          </a:prstGeom>
        </p:spPr>
      </p:pic>
      <p:pic>
        <p:nvPicPr>
          <p:cNvPr id="5" name="Image 4" descr="C:\Users\Alex\Documents\Recherche offres d'emploi\AUSY POEI Tlse - AJC Formation\Projet météo\logo AJC.png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9978" y="5962651"/>
            <a:ext cx="1167679" cy="749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979" b="95275" l="2419" r="97218">
                        <a14:foregroundMark x1="2439" y1="95275" x2="11711" y2="9161"/>
                        <a14:foregroundMark x1="11711" y1="9161" x2="21004" y2="91707"/>
                        <a14:foregroundMark x1="29248" y1="16393" x2="29913" y2="76471"/>
                        <a14:foregroundMark x1="70873" y1="6075" x2="59444" y2="7811"/>
                        <a14:foregroundMark x1="81838" y1="12343" x2="89256" y2="57184"/>
                        <a14:foregroundMark x1="97218" y1="9643" x2="92159" y2="316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407" y="6432990"/>
            <a:ext cx="1337310" cy="279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460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/>
          <p:cNvSpPr txBox="1"/>
          <p:nvPr/>
        </p:nvSpPr>
        <p:spPr>
          <a:xfrm>
            <a:off x="1130564" y="299320"/>
            <a:ext cx="1005005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MOYENS TECHNIQUES MIS EN ŒUVRE</a:t>
            </a:r>
            <a:r>
              <a:rPr lang="fr-FR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: </a:t>
            </a:r>
            <a:r>
              <a:rPr lang="fr-FR" sz="2800" b="1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Prometheus</a:t>
            </a:r>
            <a:r>
              <a:rPr lang="fr-FR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/ </a:t>
            </a:r>
            <a:r>
              <a:rPr lang="fr-FR" sz="2800" b="1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Grafana</a:t>
            </a:r>
            <a:r>
              <a:rPr lang="fr-FR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Visualisation des données</a:t>
            </a:r>
            <a:endParaRPr lang="fr-FR" sz="2800" b="1" u="sng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426528" y="4182204"/>
            <a:ext cx="2795063" cy="14232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 smtClean="0"/>
              <a:t>Prometheus-cpp</a:t>
            </a:r>
            <a:endParaRPr lang="fr-FR" dirty="0" smtClean="0"/>
          </a:p>
          <a:p>
            <a:pPr algn="ctr"/>
            <a:r>
              <a:rPr lang="fr-FR" dirty="0" smtClean="0"/>
              <a:t>Serveur HTML port 8080</a:t>
            </a:r>
          </a:p>
          <a:p>
            <a:pPr algn="ctr"/>
            <a:r>
              <a:rPr lang="fr-FR" dirty="0"/>
              <a:t>p</a:t>
            </a:r>
            <a:r>
              <a:rPr lang="fr-FR" dirty="0" smtClean="0"/>
              <a:t>our l’envoie de données</a:t>
            </a:r>
            <a:endParaRPr lang="fr-FR" dirty="0"/>
          </a:p>
        </p:txBody>
      </p:sp>
      <p:sp>
        <p:nvSpPr>
          <p:cNvPr id="5" name="Rectangle 4"/>
          <p:cNvSpPr/>
          <p:nvPr/>
        </p:nvSpPr>
        <p:spPr>
          <a:xfrm>
            <a:off x="1828800" y="1518303"/>
            <a:ext cx="2641187" cy="145508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 smtClean="0"/>
              <a:t>Prometheus</a:t>
            </a:r>
            <a:r>
              <a:rPr lang="fr-FR" dirty="0" smtClean="0"/>
              <a:t> :</a:t>
            </a:r>
          </a:p>
          <a:p>
            <a:pPr algn="ctr"/>
            <a:r>
              <a:rPr lang="fr-FR" dirty="0" smtClean="0"/>
              <a:t>Collecte les données dans une base de données</a:t>
            </a:r>
            <a:endParaRPr lang="fr-FR" dirty="0"/>
          </a:p>
        </p:txBody>
      </p:sp>
      <p:sp>
        <p:nvSpPr>
          <p:cNvPr id="7" name="Rectangle 6">
            <a:hlinkClick r:id="rId2"/>
          </p:cNvPr>
          <p:cNvSpPr/>
          <p:nvPr/>
        </p:nvSpPr>
        <p:spPr>
          <a:xfrm>
            <a:off x="7046207" y="1518302"/>
            <a:ext cx="2767055" cy="145508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 smtClean="0"/>
              <a:t>Grafana</a:t>
            </a:r>
            <a:r>
              <a:rPr lang="fr-FR" dirty="0" smtClean="0"/>
              <a:t> :</a:t>
            </a:r>
          </a:p>
          <a:p>
            <a:pPr algn="ctr"/>
            <a:r>
              <a:rPr lang="fr-FR" dirty="0" smtClean="0"/>
              <a:t>Collecte les données et les affiche</a:t>
            </a:r>
            <a:endParaRPr lang="fr-FR" dirty="0"/>
          </a:p>
        </p:txBody>
      </p:sp>
      <p:cxnSp>
        <p:nvCxnSpPr>
          <p:cNvPr id="8" name="Connecteur droit avec flèche 7"/>
          <p:cNvCxnSpPr/>
          <p:nvPr/>
        </p:nvCxnSpPr>
        <p:spPr>
          <a:xfrm>
            <a:off x="4469987" y="2091958"/>
            <a:ext cx="2576220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Connecteur droit avec flèche 8"/>
          <p:cNvCxnSpPr/>
          <p:nvPr/>
        </p:nvCxnSpPr>
        <p:spPr>
          <a:xfrm flipH="1" flipV="1">
            <a:off x="3021795" y="2991602"/>
            <a:ext cx="2498895" cy="119060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ZoneTexte 14"/>
          <p:cNvSpPr txBox="1"/>
          <p:nvPr/>
        </p:nvSpPr>
        <p:spPr>
          <a:xfrm>
            <a:off x="4966403" y="1789480"/>
            <a:ext cx="14759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Flux des données</a:t>
            </a:r>
            <a:endParaRPr lang="fr-FR" sz="14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ZoneTexte 15"/>
          <p:cNvSpPr txBox="1"/>
          <p:nvPr/>
        </p:nvSpPr>
        <p:spPr>
          <a:xfrm rot="1499448">
            <a:off x="3433969" y="3540183"/>
            <a:ext cx="14759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Flux des données</a:t>
            </a:r>
            <a:endParaRPr lang="fr-FR" sz="14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7" name="Connecteur droit avec flèche 16"/>
          <p:cNvCxnSpPr/>
          <p:nvPr/>
        </p:nvCxnSpPr>
        <p:spPr>
          <a:xfrm flipH="1">
            <a:off x="4469987" y="2382726"/>
            <a:ext cx="2576220" cy="3101"/>
          </a:xfrm>
          <a:prstGeom prst="straightConnector1">
            <a:avLst/>
          </a:prstGeom>
          <a:ln w="254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18" name="ZoneTexte 17"/>
          <p:cNvSpPr txBox="1"/>
          <p:nvPr/>
        </p:nvSpPr>
        <p:spPr>
          <a:xfrm>
            <a:off x="4721619" y="2371747"/>
            <a:ext cx="22674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 smtClean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Récupération des données</a:t>
            </a:r>
            <a:endParaRPr lang="fr-FR" sz="1400" b="1" dirty="0">
              <a:solidFill>
                <a:schemeClr val="accent2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30" name="Connecteur droit avec flèche 29"/>
          <p:cNvCxnSpPr/>
          <p:nvPr/>
        </p:nvCxnSpPr>
        <p:spPr>
          <a:xfrm>
            <a:off x="3531870" y="2984371"/>
            <a:ext cx="2686314" cy="1207030"/>
          </a:xfrm>
          <a:prstGeom prst="straightConnector1">
            <a:avLst/>
          </a:prstGeom>
          <a:ln w="254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31" name="ZoneTexte 30"/>
          <p:cNvSpPr txBox="1"/>
          <p:nvPr/>
        </p:nvSpPr>
        <p:spPr>
          <a:xfrm rot="1459182">
            <a:off x="3987974" y="3419403"/>
            <a:ext cx="22674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 smtClean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Récupération des données</a:t>
            </a:r>
            <a:endParaRPr lang="fr-FR" sz="1400" b="1" dirty="0">
              <a:solidFill>
                <a:schemeClr val="accent2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4" name="Image 13" descr="C:\Users\Alex\Documents\Recherche offres d'emploi\AUSY POEI Tlse - AJC Formation\Projet météo\logo AJC.png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9978" y="5962651"/>
            <a:ext cx="1167679" cy="749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Image 18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979" b="95275" l="2419" r="97218">
                        <a14:foregroundMark x1="2439" y1="95275" x2="11711" y2="9161"/>
                        <a14:foregroundMark x1="11711" y1="9161" x2="21004" y2="91707"/>
                        <a14:foregroundMark x1="29248" y1="16393" x2="29913" y2="76471"/>
                        <a14:foregroundMark x1="70873" y1="6075" x2="59444" y2="7811"/>
                        <a14:foregroundMark x1="81838" y1="12343" x2="89256" y2="57184"/>
                        <a14:foregroundMark x1="97218" y1="9643" x2="92159" y2="316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407" y="6432990"/>
            <a:ext cx="1337310" cy="279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062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/>
          <p:cNvSpPr txBox="1"/>
          <p:nvPr/>
        </p:nvSpPr>
        <p:spPr>
          <a:xfrm>
            <a:off x="1151345" y="2637273"/>
            <a:ext cx="94866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DEMONSTRATION DU PROJET</a:t>
            </a:r>
          </a:p>
        </p:txBody>
      </p:sp>
      <p:pic>
        <p:nvPicPr>
          <p:cNvPr id="3" name="Image 2" descr="C:\Users\Alex\Documents\Recherche offres d'emploi\AUSY POEI Tlse - AJC Formation\Projet météo\logo AJC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9978" y="5962651"/>
            <a:ext cx="1167679" cy="749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979" b="95275" l="2419" r="97218">
                        <a14:foregroundMark x1="2439" y1="95275" x2="11711" y2="9161"/>
                        <a14:foregroundMark x1="11711" y1="9161" x2="21004" y2="91707"/>
                        <a14:foregroundMark x1="29248" y1="16393" x2="29913" y2="76471"/>
                        <a14:foregroundMark x1="70873" y1="6075" x2="59444" y2="7811"/>
                        <a14:foregroundMark x1="81838" y1="12343" x2="89256" y2="57184"/>
                        <a14:foregroundMark x1="97218" y1="9643" x2="92159" y2="316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407" y="6432990"/>
            <a:ext cx="1337310" cy="279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1779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/>
          <p:cNvSpPr txBox="1"/>
          <p:nvPr/>
        </p:nvSpPr>
        <p:spPr>
          <a:xfrm>
            <a:off x="1151345" y="2637273"/>
            <a:ext cx="94866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RETOUR D’EXPÉRIENCE</a:t>
            </a:r>
          </a:p>
        </p:txBody>
      </p:sp>
      <p:pic>
        <p:nvPicPr>
          <p:cNvPr id="3" name="Image 2" descr="C:\Users\Alex\Documents\Recherche offres d'emploi\AUSY POEI Tlse - AJC Formation\Projet météo\logo AJC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9978" y="5962651"/>
            <a:ext cx="1167679" cy="749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979" b="95275" l="2419" r="97218">
                        <a14:foregroundMark x1="2439" y1="95275" x2="11711" y2="9161"/>
                        <a14:foregroundMark x1="11711" y1="9161" x2="21004" y2="91707"/>
                        <a14:foregroundMark x1="29248" y1="16393" x2="29913" y2="76471"/>
                        <a14:foregroundMark x1="70873" y1="6075" x2="59444" y2="7811"/>
                        <a14:foregroundMark x1="81838" y1="12343" x2="89256" y2="57184"/>
                        <a14:foregroundMark x1="97218" y1="9643" x2="92159" y2="316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407" y="6432990"/>
            <a:ext cx="1337310" cy="279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7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/>
          <p:cNvSpPr txBox="1"/>
          <p:nvPr/>
        </p:nvSpPr>
        <p:spPr>
          <a:xfrm>
            <a:off x="1161736" y="2845091"/>
            <a:ext cx="94866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MERCI POUR VOTRE ATTENTION</a:t>
            </a:r>
          </a:p>
        </p:txBody>
      </p:sp>
      <p:pic>
        <p:nvPicPr>
          <p:cNvPr id="4" name="Image 3" descr="C:\Users\Alex\Documents\Recherche offres d'emploi\AUSY POEI Tlse - AJC Formation\Projet météo\logo AJC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9978" y="5962651"/>
            <a:ext cx="1167679" cy="749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979" b="95275" l="2419" r="97218">
                        <a14:foregroundMark x1="2439" y1="95275" x2="11711" y2="9161"/>
                        <a14:foregroundMark x1="11711" y1="9161" x2="21004" y2="91707"/>
                        <a14:foregroundMark x1="29248" y1="16393" x2="29913" y2="76471"/>
                        <a14:foregroundMark x1="70873" y1="6075" x2="59444" y2="7811"/>
                        <a14:foregroundMark x1="81838" y1="12343" x2="89256" y2="57184"/>
                        <a14:foregroundMark x1="97218" y1="9643" x2="92159" y2="316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407" y="6432990"/>
            <a:ext cx="1337310" cy="279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960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/>
          <p:cNvSpPr txBox="1"/>
          <p:nvPr/>
        </p:nvSpPr>
        <p:spPr>
          <a:xfrm>
            <a:off x="1151345" y="2834702"/>
            <a:ext cx="94866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? QUESTIONS ?</a:t>
            </a:r>
          </a:p>
        </p:txBody>
      </p:sp>
      <p:pic>
        <p:nvPicPr>
          <p:cNvPr id="4" name="Image 3" descr="C:\Users\Alex\Documents\Recherche offres d'emploi\AUSY POEI Tlse - AJC Formation\Projet météo\logo AJC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9978" y="5962651"/>
            <a:ext cx="1167679" cy="749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979" b="95275" l="2419" r="97218">
                        <a14:foregroundMark x1="2439" y1="95275" x2="11711" y2="9161"/>
                        <a14:foregroundMark x1="11711" y1="9161" x2="21004" y2="91707"/>
                        <a14:foregroundMark x1="29248" y1="16393" x2="29913" y2="76471"/>
                        <a14:foregroundMark x1="70873" y1="6075" x2="59444" y2="7811"/>
                        <a14:foregroundMark x1="81838" y1="12343" x2="89256" y2="57184"/>
                        <a14:foregroundMark x1="97218" y1="9643" x2="92159" y2="316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407" y="6432990"/>
            <a:ext cx="1337310" cy="279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043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/>
          <p:cNvSpPr txBox="1"/>
          <p:nvPr/>
        </p:nvSpPr>
        <p:spPr>
          <a:xfrm>
            <a:off x="2003368" y="1740478"/>
            <a:ext cx="6820592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SOMMAIRE</a:t>
            </a:r>
          </a:p>
          <a:p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fr-FR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Objectif</a:t>
            </a:r>
          </a:p>
          <a:p>
            <a:endParaRPr lang="fr-F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fr-FR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Méthodes de travail</a:t>
            </a:r>
          </a:p>
          <a:p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Moyens </a:t>
            </a:r>
            <a:r>
              <a:rPr lang="fr-FR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techniques</a:t>
            </a:r>
            <a:endParaRPr lang="fr-F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Image 5" descr="C:\Users\Alex\Documents\Recherche offres d'emploi\AUSY POEI Tlse - AJC Formation\Projet météo\logo AJC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9978" y="5962651"/>
            <a:ext cx="1167679" cy="749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979" b="95275" l="2419" r="97218">
                        <a14:foregroundMark x1="2439" y1="95275" x2="11711" y2="9161"/>
                        <a14:foregroundMark x1="11711" y1="9161" x2="21004" y2="91707"/>
                        <a14:foregroundMark x1="29248" y1="16393" x2="29913" y2="76471"/>
                        <a14:foregroundMark x1="70873" y1="6075" x2="59444" y2="7811"/>
                        <a14:foregroundMark x1="81838" y1="12343" x2="89256" y2="57184"/>
                        <a14:foregroundMark x1="97218" y1="9643" x2="92159" y2="316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407" y="6432990"/>
            <a:ext cx="1337310" cy="279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714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C:\Users\Alex\Documents\Recherche offres d'emploi\AUSY POEI Tlse - AJC Formation\Projet météo\logo AJC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9978" y="5962651"/>
            <a:ext cx="1167679" cy="74987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ZoneTexte 4"/>
          <p:cNvSpPr txBox="1"/>
          <p:nvPr/>
        </p:nvSpPr>
        <p:spPr>
          <a:xfrm>
            <a:off x="1889069" y="1761255"/>
            <a:ext cx="743157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u="sng" dirty="0" smtClean="0">
                <a:latin typeface="Calibri" panose="020F0502020204030204" pitchFamily="34" charset="0"/>
                <a:cs typeface="Calibri" panose="020F0502020204030204" pitchFamily="34" charset="0"/>
              </a:rPr>
              <a:t>OBJECTIF</a:t>
            </a:r>
          </a:p>
          <a:p>
            <a:endParaRPr lang="fr-F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fr-FR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Station météo avec données métriques (T, P, H)</a:t>
            </a:r>
          </a:p>
          <a:p>
            <a:endParaRPr lang="fr-F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fr-FR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Interface graphique</a:t>
            </a:r>
          </a:p>
          <a:p>
            <a:endParaRPr lang="fr-F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fr-FR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Contraintes </a:t>
            </a:r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matérielles (</a:t>
            </a:r>
            <a:r>
              <a:rPr lang="fr-FR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Raspberry</a:t>
            </a:r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 Pi /</a:t>
            </a:r>
            <a:r>
              <a:rPr lang="fr-FR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 capteur BME280</a:t>
            </a:r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979" b="95275" l="2419" r="97218">
                        <a14:foregroundMark x1="2439" y1="95275" x2="11711" y2="9161"/>
                        <a14:foregroundMark x1="11711" y1="9161" x2="21004" y2="91707"/>
                        <a14:foregroundMark x1="29248" y1="16393" x2="29913" y2="76471"/>
                        <a14:foregroundMark x1="70873" y1="6075" x2="59444" y2="7811"/>
                        <a14:foregroundMark x1="81838" y1="12343" x2="89256" y2="57184"/>
                        <a14:foregroundMark x1="97218" y1="9643" x2="92159" y2="316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407" y="6432990"/>
            <a:ext cx="1337310" cy="279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038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C:\Users\Alex\Documents\Recherche offres d'emploi\AUSY POEI Tlse - AJC Formation\Projet météo\logo AJC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9978" y="5962651"/>
            <a:ext cx="1167679" cy="749877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617220" y="-24003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sp>
        <p:nvSpPr>
          <p:cNvPr id="14" name="ZoneTexte 13"/>
          <p:cNvSpPr txBox="1"/>
          <p:nvPr/>
        </p:nvSpPr>
        <p:spPr>
          <a:xfrm>
            <a:off x="1705409" y="300298"/>
            <a:ext cx="84945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u="sng" dirty="0">
                <a:latin typeface="Calibri" panose="020F0502020204030204" pitchFamily="34" charset="0"/>
                <a:cs typeface="Calibri" panose="020F0502020204030204" pitchFamily="34" charset="0"/>
              </a:rPr>
              <a:t>MÉTHODE UTILISÉE </a:t>
            </a:r>
            <a:r>
              <a:rPr lang="fr-FR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fr-FR" sz="28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Work</a:t>
            </a:r>
            <a:r>
              <a:rPr lang="fr-FR" sz="2800" dirty="0" smtClean="0">
                <a:latin typeface="Calibri" panose="020F0502020204030204" pitchFamily="34" charset="0"/>
                <a:cs typeface="Calibri" panose="020F0502020204030204" pitchFamily="34" charset="0"/>
              </a:rPr>
              <a:t> Breakdown Structure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3"/>
          <a:srcRect t="2805" b="2178"/>
          <a:stretch/>
        </p:blipFill>
        <p:spPr>
          <a:xfrm>
            <a:off x="2395104" y="914852"/>
            <a:ext cx="7122969" cy="549003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979" b="95275" l="2419" r="97218">
                        <a14:foregroundMark x1="2439" y1="95275" x2="11711" y2="9161"/>
                        <a14:foregroundMark x1="11711" y1="9161" x2="21004" y2="91707"/>
                        <a14:foregroundMark x1="29248" y1="16393" x2="29913" y2="76471"/>
                        <a14:foregroundMark x1="70873" y1="6075" x2="59444" y2="7811"/>
                        <a14:foregroundMark x1="81838" y1="12343" x2="89256" y2="57184"/>
                        <a14:foregroundMark x1="97218" y1="9643" x2="92159" y2="316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407" y="6432990"/>
            <a:ext cx="1337310" cy="279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769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C:\Users\Alex\Documents\Recherche offres d'emploi\AUSY POEI Tlse - AJC Formation\Projet météo\logo AJC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9978" y="5962651"/>
            <a:ext cx="1167679" cy="749877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617220" y="-24003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sp>
        <p:nvSpPr>
          <p:cNvPr id="14" name="ZoneTexte 13"/>
          <p:cNvSpPr txBox="1"/>
          <p:nvPr/>
        </p:nvSpPr>
        <p:spPr>
          <a:xfrm>
            <a:off x="1705409" y="300298"/>
            <a:ext cx="84945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u="sng" dirty="0">
                <a:latin typeface="Calibri" panose="020F0502020204030204" pitchFamily="34" charset="0"/>
                <a:cs typeface="Calibri" panose="020F0502020204030204" pitchFamily="34" charset="0"/>
              </a:rPr>
              <a:t>MÉTHODE UTILISÉE </a:t>
            </a:r>
            <a:r>
              <a:rPr lang="fr-FR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fr-FR" sz="2800" dirty="0" smtClean="0">
                <a:latin typeface="Calibri" panose="020F0502020204030204" pitchFamily="34" charset="0"/>
                <a:cs typeface="Calibri" panose="020F0502020204030204" pitchFamily="34" charset="0"/>
              </a:rPr>
              <a:t>Diagramme de Gantt</a:t>
            </a:r>
          </a:p>
        </p:txBody>
      </p:sp>
      <p:pic>
        <p:nvPicPr>
          <p:cNvPr id="4" name="Image 3">
            <a:hlinkClick r:id="rId3" action="ppaction://hlinkfile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8242" y="1313894"/>
            <a:ext cx="10293311" cy="4333357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979" b="95275" l="2419" r="97218">
                        <a14:foregroundMark x1="2439" y1="95275" x2="11711" y2="9161"/>
                        <a14:foregroundMark x1="11711" y1="9161" x2="21004" y2="91707"/>
                        <a14:foregroundMark x1="29248" y1="16393" x2="29913" y2="76471"/>
                        <a14:foregroundMark x1="70873" y1="6075" x2="59444" y2="7811"/>
                        <a14:foregroundMark x1="81838" y1="12343" x2="89256" y2="57184"/>
                        <a14:foregroundMark x1="97218" y1="9643" x2="92159" y2="316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407" y="6432990"/>
            <a:ext cx="1337310" cy="279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52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C:\Users\Alex\Documents\Recherche offres d'emploi\AUSY POEI Tlse - AJC Formation\Projet météo\logo AJC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9978" y="5962651"/>
            <a:ext cx="1167679" cy="749877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617220" y="-24003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sp>
        <p:nvSpPr>
          <p:cNvPr id="6" name="ZoneTexte 5"/>
          <p:cNvSpPr txBox="1"/>
          <p:nvPr/>
        </p:nvSpPr>
        <p:spPr>
          <a:xfrm>
            <a:off x="2388348" y="280262"/>
            <a:ext cx="70980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u="sng" dirty="0">
                <a:latin typeface="Calibri" panose="020F0502020204030204" pitchFamily="34" charset="0"/>
                <a:cs typeface="Calibri" panose="020F0502020204030204" pitchFamily="34" charset="0"/>
              </a:rPr>
              <a:t>MÉTHODE UTILISÉE </a:t>
            </a:r>
            <a:r>
              <a:rPr lang="fr-FR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fr-FR" sz="2800" dirty="0" smtClean="0">
                <a:latin typeface="Calibri" panose="020F0502020204030204" pitchFamily="34" charset="0"/>
                <a:cs typeface="Calibri" panose="020F0502020204030204" pitchFamily="34" charset="0"/>
              </a:rPr>
              <a:t>Story </a:t>
            </a:r>
            <a:r>
              <a:rPr lang="fr-FR" sz="28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Mapping</a:t>
            </a:r>
            <a:endParaRPr lang="fr-FR" sz="28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9" name="Image 8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87" t="21101" r="37069" b="8984"/>
          <a:stretch/>
        </p:blipFill>
        <p:spPr bwMode="auto">
          <a:xfrm>
            <a:off x="2977976" y="803482"/>
            <a:ext cx="5906251" cy="570129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979" b="95275" l="2419" r="97218">
                        <a14:foregroundMark x1="2439" y1="95275" x2="11711" y2="9161"/>
                        <a14:foregroundMark x1="11711" y1="9161" x2="21004" y2="91707"/>
                        <a14:foregroundMark x1="29248" y1="16393" x2="29913" y2="76471"/>
                        <a14:foregroundMark x1="70873" y1="6075" x2="59444" y2="7811"/>
                        <a14:foregroundMark x1="81838" y1="12343" x2="89256" y2="57184"/>
                        <a14:foregroundMark x1="97218" y1="9643" x2="92159" y2="316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407" y="6432990"/>
            <a:ext cx="1337310" cy="279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8285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C:\Users\Alex\Documents\Recherche offres d'emploi\AUSY POEI Tlse - AJC Formation\Projet météo\logo AJC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9978" y="5962651"/>
            <a:ext cx="1167679" cy="749877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617220" y="-24003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sp>
        <p:nvSpPr>
          <p:cNvPr id="6" name="ZoneTexte 5"/>
          <p:cNvSpPr txBox="1"/>
          <p:nvPr/>
        </p:nvSpPr>
        <p:spPr>
          <a:xfrm>
            <a:off x="2388348" y="280262"/>
            <a:ext cx="70980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u="sng" dirty="0">
                <a:latin typeface="Calibri" panose="020F0502020204030204" pitchFamily="34" charset="0"/>
                <a:cs typeface="Calibri" panose="020F0502020204030204" pitchFamily="34" charset="0"/>
              </a:rPr>
              <a:t>MÉTHODE UTILISÉE </a:t>
            </a:r>
            <a:r>
              <a:rPr lang="fr-FR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fr-FR" sz="2800" dirty="0" smtClean="0">
                <a:latin typeface="Calibri" panose="020F0502020204030204" pitchFamily="34" charset="0"/>
                <a:cs typeface="Calibri" panose="020F0502020204030204" pitchFamily="34" charset="0"/>
              </a:rPr>
              <a:t>Kanban</a:t>
            </a:r>
          </a:p>
        </p:txBody>
      </p:sp>
      <p:pic>
        <p:nvPicPr>
          <p:cNvPr id="2" name="Image 1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5298" y="803482"/>
            <a:ext cx="7424129" cy="5460074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979" b="95275" l="2419" r="97218">
                        <a14:foregroundMark x1="2439" y1="95275" x2="11711" y2="9161"/>
                        <a14:foregroundMark x1="11711" y1="9161" x2="21004" y2="91707"/>
                        <a14:foregroundMark x1="29248" y1="16393" x2="29913" y2="76471"/>
                        <a14:foregroundMark x1="70873" y1="6075" x2="59444" y2="7811"/>
                        <a14:foregroundMark x1="81838" y1="12343" x2="89256" y2="57184"/>
                        <a14:foregroundMark x1="97218" y1="9643" x2="92159" y2="316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407" y="6432990"/>
            <a:ext cx="1337310" cy="279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595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C:\Users\Alex\Documents\Recherche offres d'emploi\AUSY POEI Tlse - AJC Formation\Projet météo\logo AJC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9978" y="5962651"/>
            <a:ext cx="1167679" cy="749877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617220" y="-24003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sp>
        <p:nvSpPr>
          <p:cNvPr id="6" name="ZoneTexte 5"/>
          <p:cNvSpPr txBox="1"/>
          <p:nvPr/>
        </p:nvSpPr>
        <p:spPr>
          <a:xfrm>
            <a:off x="2388348" y="280262"/>
            <a:ext cx="70980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u="sng" dirty="0">
                <a:latin typeface="Calibri" panose="020F0502020204030204" pitchFamily="34" charset="0"/>
                <a:cs typeface="Calibri" panose="020F0502020204030204" pitchFamily="34" charset="0"/>
              </a:rPr>
              <a:t>MÉTHODE UTILISÉE </a:t>
            </a:r>
            <a:r>
              <a:rPr lang="fr-FR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: Indicateurs de pilotage</a:t>
            </a:r>
            <a:endParaRPr lang="fr-FR" sz="28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Image 4"/>
          <p:cNvPicPr/>
          <p:nvPr/>
        </p:nvPicPr>
        <p:blipFill rotWithShape="1">
          <a:blip r:embed="rId3"/>
          <a:srcRect l="5007" t="28472" r="5190" b="14581"/>
          <a:stretch/>
        </p:blipFill>
        <p:spPr bwMode="auto">
          <a:xfrm>
            <a:off x="1580313" y="1545157"/>
            <a:ext cx="8706688" cy="378538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979" b="95275" l="2419" r="97218">
                        <a14:foregroundMark x1="2439" y1="95275" x2="11711" y2="9161"/>
                        <a14:foregroundMark x1="11711" y1="9161" x2="21004" y2="91707"/>
                        <a14:foregroundMark x1="29248" y1="16393" x2="29913" y2="76471"/>
                        <a14:foregroundMark x1="70873" y1="6075" x2="59444" y2="7811"/>
                        <a14:foregroundMark x1="81838" y1="12343" x2="89256" y2="57184"/>
                        <a14:foregroundMark x1="97218" y1="9643" x2="92159" y2="316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407" y="6432990"/>
            <a:ext cx="1337310" cy="279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465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0</TotalTime>
  <Words>515</Words>
  <Application>Microsoft Office PowerPoint</Application>
  <PresentationFormat>Grand écran</PresentationFormat>
  <Paragraphs>126</Paragraphs>
  <Slides>29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29</vt:i4>
      </vt:variant>
    </vt:vector>
  </HeadingPairs>
  <TitlesOfParts>
    <vt:vector size="37" baseType="lpstr">
      <vt:lpstr>Arial</vt:lpstr>
      <vt:lpstr>Calibri</vt:lpstr>
      <vt:lpstr>Cambria Math</vt:lpstr>
      <vt:lpstr>OpenSymbol</vt:lpstr>
      <vt:lpstr>Times New Roman</vt:lpstr>
      <vt:lpstr>Trebuchet MS</vt:lpstr>
      <vt:lpstr>Tw Cen MT</vt:lpstr>
      <vt:lpstr>Circuit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Alex</dc:creator>
  <cp:lastModifiedBy>Alex</cp:lastModifiedBy>
  <cp:revision>143</cp:revision>
  <dcterms:created xsi:type="dcterms:W3CDTF">2019-04-17T11:39:23Z</dcterms:created>
  <dcterms:modified xsi:type="dcterms:W3CDTF">2019-04-30T14:45:52Z</dcterms:modified>
</cp:coreProperties>
</file>

<file path=docProps/thumbnail.jpeg>
</file>